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71" r:id="rId11"/>
    <p:sldId id="264" r:id="rId12"/>
    <p:sldId id="265" r:id="rId13"/>
    <p:sldId id="266" r:id="rId14"/>
    <p:sldId id="267" r:id="rId15"/>
    <p:sldId id="269" r:id="rId16"/>
    <p:sldId id="26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10" autoAdjust="0"/>
  </p:normalViewPr>
  <p:slideViewPr>
    <p:cSldViewPr snapToGrid="0">
      <p:cViewPr>
        <p:scale>
          <a:sx n="66" d="100"/>
          <a:sy n="66" d="100"/>
        </p:scale>
        <p:origin x="1554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Hub\Thesis\chp3\chp3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Hub\Thesis\chp3\chp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figures!$B$2</c:f>
              <c:strCache>
                <c:ptCount val="1"/>
                <c:pt idx="0">
                  <c:v>rail transit</c:v>
                </c:pt>
              </c:strCache>
            </c:strRef>
          </c:tx>
          <c:spPr>
            <a:solidFill>
              <a:schemeClr val="tx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figures!$B$3:$B$7</c:f>
              <c:numCache>
                <c:formatCode>0.00%</c:formatCode>
                <c:ptCount val="5"/>
                <c:pt idx="0">
                  <c:v>6.6000000000000003E-2</c:v>
                </c:pt>
                <c:pt idx="1">
                  <c:v>9.8000000000000004E-2</c:v>
                </c:pt>
                <c:pt idx="2">
                  <c:v>0.13400000000000001</c:v>
                </c:pt>
                <c:pt idx="3">
                  <c:v>0.14099999999999999</c:v>
                </c:pt>
                <c:pt idx="4">
                  <c:v>0.13300000000000001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31-4258-B92E-D34D074A22B7}"/>
            </c:ext>
          </c:extLst>
        </c:ser>
        <c:ser>
          <c:idx val="1"/>
          <c:order val="1"/>
          <c:tx>
            <c:strRef>
              <c:f>figures!$C$2</c:f>
              <c:strCache>
                <c:ptCount val="1"/>
                <c:pt idx="0">
                  <c:v>bus</c:v>
                </c:pt>
              </c:strCache>
            </c:strRef>
          </c:tx>
          <c:spPr>
            <a:pattFill prst="ltDnDiag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figures!$C$3:$C$7</c:f>
              <c:numCache>
                <c:formatCode>0.00%</c:formatCode>
                <c:ptCount val="5"/>
                <c:pt idx="0">
                  <c:v>0.17299999999999999</c:v>
                </c:pt>
                <c:pt idx="1">
                  <c:v>0.11799999999999999</c:v>
                </c:pt>
                <c:pt idx="2">
                  <c:v>0.08</c:v>
                </c:pt>
                <c:pt idx="3">
                  <c:v>8.3000000000000004E-2</c:v>
                </c:pt>
                <c:pt idx="4">
                  <c:v>9.6000000000000002E-2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31-4258-B92E-D34D074A22B7}"/>
            </c:ext>
          </c:extLst>
        </c:ser>
        <c:ser>
          <c:idx val="2"/>
          <c:order val="2"/>
          <c:tx>
            <c:strRef>
              <c:f>figures!$D$2</c:f>
              <c:strCache>
                <c:ptCount val="1"/>
                <c:pt idx="0">
                  <c:v>taxi</c:v>
                </c:pt>
              </c:strCache>
            </c:strRef>
          </c:tx>
          <c:spPr>
            <a:solidFill>
              <a:schemeClr val="bg1">
                <a:lumMod val="50000"/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figures!$D$3:$D$7</c:f>
              <c:numCache>
                <c:formatCode>0.00%</c:formatCode>
                <c:ptCount val="5"/>
                <c:pt idx="0">
                  <c:v>3.3000000000000002E-2</c:v>
                </c:pt>
                <c:pt idx="1">
                  <c:v>0.02</c:v>
                </c:pt>
                <c:pt idx="2">
                  <c:v>1.4999999999999999E-2</c:v>
                </c:pt>
                <c:pt idx="3">
                  <c:v>1.0999999999999999E-2</c:v>
                </c:pt>
                <c:pt idx="4">
                  <c:v>1.2E-2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C31-4258-B92E-D34D074A22B7}"/>
            </c:ext>
          </c:extLst>
        </c:ser>
        <c:ser>
          <c:idx val="3"/>
          <c:order val="3"/>
          <c:tx>
            <c:strRef>
              <c:f>figures!$E$2</c:f>
              <c:strCache>
                <c:ptCount val="1"/>
                <c:pt idx="0">
                  <c:v>pravite car</c:v>
                </c:pt>
              </c:strCache>
            </c:strRef>
          </c:tx>
          <c:spPr>
            <a:pattFill prst="pct10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figures!$E$3:$E$7</c:f>
              <c:numCache>
                <c:formatCode>0.00%</c:formatCode>
                <c:ptCount val="5"/>
                <c:pt idx="0">
                  <c:v>0.30599999999999999</c:v>
                </c:pt>
                <c:pt idx="1">
                  <c:v>0.308</c:v>
                </c:pt>
                <c:pt idx="2">
                  <c:v>0.378</c:v>
                </c:pt>
                <c:pt idx="3">
                  <c:v>0.42199999999999999</c:v>
                </c:pt>
                <c:pt idx="4">
                  <c:v>0.48099999999999998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C31-4258-B92E-D34D074A22B7}"/>
            </c:ext>
          </c:extLst>
        </c:ser>
        <c:ser>
          <c:idx val="4"/>
          <c:order val="4"/>
          <c:tx>
            <c:strRef>
              <c:f>figures!$F$2</c:f>
              <c:strCache>
                <c:ptCount val="1"/>
                <c:pt idx="0">
                  <c:v>bycicle</c:v>
                </c:pt>
              </c:strCache>
            </c:strRef>
          </c:tx>
          <c:spPr>
            <a:solidFill>
              <a:schemeClr val="bg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figures!$F$3:$F$7</c:f>
              <c:numCache>
                <c:formatCode>0.00%</c:formatCode>
                <c:ptCount val="5"/>
                <c:pt idx="0">
                  <c:v>4.9000000000000002E-2</c:v>
                </c:pt>
                <c:pt idx="1">
                  <c:v>0.155</c:v>
                </c:pt>
                <c:pt idx="2">
                  <c:v>0.151</c:v>
                </c:pt>
                <c:pt idx="3">
                  <c:v>0.156</c:v>
                </c:pt>
                <c:pt idx="4">
                  <c:v>0.11600000000000001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C31-4258-B92E-D34D074A22B7}"/>
            </c:ext>
          </c:extLst>
        </c:ser>
        <c:ser>
          <c:idx val="5"/>
          <c:order val="5"/>
          <c:tx>
            <c:strRef>
              <c:f>figures!$G$2</c:f>
              <c:strCache>
                <c:ptCount val="1"/>
                <c:pt idx="0">
                  <c:v>walk</c:v>
                </c:pt>
              </c:strCache>
            </c:strRef>
          </c:tx>
          <c:spPr>
            <a:pattFill prst="narVert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figures!$G$3:$G$7</c:f>
              <c:numCache>
                <c:formatCode>0.00%</c:formatCode>
                <c:ptCount val="5"/>
                <c:pt idx="0">
                  <c:v>0.373</c:v>
                </c:pt>
                <c:pt idx="1">
                  <c:v>0.30099999999999999</c:v>
                </c:pt>
                <c:pt idx="2">
                  <c:v>0.24099999999999999</c:v>
                </c:pt>
                <c:pt idx="3">
                  <c:v>0.185</c:v>
                </c:pt>
                <c:pt idx="4">
                  <c:v>0.16200000000000001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C31-4258-B92E-D34D074A22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221146895"/>
        <c:axId val="1234466303"/>
      </c:barChart>
      <c:catAx>
        <c:axId val="122114689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4466303"/>
        <c:crosses val="autoZero"/>
        <c:auto val="1"/>
        <c:lblAlgn val="ctr"/>
        <c:lblOffset val="100"/>
        <c:noMultiLvlLbl val="0"/>
      </c:catAx>
      <c:valAx>
        <c:axId val="1234466303"/>
        <c:scaling>
          <c:orientation val="minMax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21146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use'!$B$93</c:f>
              <c:strCache>
                <c:ptCount val="1"/>
                <c:pt idx="0">
                  <c:v>Office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CEA-4A22-AEB3-E6B0F39FE64E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CEA-4A22-AEB3-E6B0F39FE6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CEA-4A22-AEB3-E6B0F39FE64E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CEA-4A22-AEB3-E6B0F39FE64E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CEA-4A22-AEB3-E6B0F39FE64E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use'!$C$93:$G$93</c:f>
              <c:numCache>
                <c:formatCode>0.00%</c:formatCode>
                <c:ptCount val="5"/>
                <c:pt idx="0">
                  <c:v>0.27481836401964993</c:v>
                </c:pt>
                <c:pt idx="1">
                  <c:v>0.14200596303359431</c:v>
                </c:pt>
                <c:pt idx="2">
                  <c:v>0.27094896967443904</c:v>
                </c:pt>
                <c:pt idx="3">
                  <c:v>3.0956173266151549E-2</c:v>
                </c:pt>
                <c:pt idx="4">
                  <c:v>0.2812705300061652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CEA-4A22-AEB3-E6B0F39FE64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figures!$B$10</c:f>
              <c:strCache>
                <c:ptCount val="1"/>
                <c:pt idx="0">
                  <c:v>0-14 years old</c:v>
                </c:pt>
              </c:strCache>
            </c:strRef>
          </c:tx>
          <c:spPr>
            <a:solidFill>
              <a:schemeClr val="bg1"/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figures!$B$11:$B$24</c:f>
              <c:numCache>
                <c:formatCode>General</c:formatCode>
                <c:ptCount val="14"/>
                <c:pt idx="0">
                  <c:v>252</c:v>
                </c:pt>
                <c:pt idx="1">
                  <c:v>231</c:v>
                </c:pt>
                <c:pt idx="2">
                  <c:v>205</c:v>
                </c:pt>
                <c:pt idx="3">
                  <c:v>191</c:v>
                </c:pt>
                <c:pt idx="4">
                  <c:v>188</c:v>
                </c:pt>
                <c:pt idx="5">
                  <c:v>192</c:v>
                </c:pt>
                <c:pt idx="6">
                  <c:v>201</c:v>
                </c:pt>
                <c:pt idx="7">
                  <c:v>204</c:v>
                </c:pt>
                <c:pt idx="8">
                  <c:v>201</c:v>
                </c:pt>
                <c:pt idx="9">
                  <c:v>189</c:v>
                </c:pt>
                <c:pt idx="10">
                  <c:v>176</c:v>
                </c:pt>
                <c:pt idx="11">
                  <c:v>168</c:v>
                </c:pt>
                <c:pt idx="12">
                  <c:v>165</c:v>
                </c:pt>
                <c:pt idx="13">
                  <c:v>164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8D-4E39-9389-26710AD950C8}"/>
            </c:ext>
          </c:extLst>
        </c:ser>
        <c:ser>
          <c:idx val="1"/>
          <c:order val="1"/>
          <c:tx>
            <c:strRef>
              <c:f>figures!$C$10</c:f>
              <c:strCache>
                <c:ptCount val="1"/>
                <c:pt idx="0">
                  <c:v>15-64 years old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figures!$C$11:$C$24</c:f>
              <c:numCache>
                <c:formatCode>General</c:formatCode>
                <c:ptCount val="14"/>
                <c:pt idx="0">
                  <c:v>816</c:v>
                </c:pt>
                <c:pt idx="1">
                  <c:v>886</c:v>
                </c:pt>
                <c:pt idx="2">
                  <c:v>933</c:v>
                </c:pt>
                <c:pt idx="3">
                  <c:v>968</c:v>
                </c:pt>
                <c:pt idx="4">
                  <c:v>984</c:v>
                </c:pt>
                <c:pt idx="5">
                  <c:v>998</c:v>
                </c:pt>
                <c:pt idx="6">
                  <c:v>1002</c:v>
                </c:pt>
                <c:pt idx="7">
                  <c:v>996</c:v>
                </c:pt>
                <c:pt idx="8">
                  <c:v>996</c:v>
                </c:pt>
                <c:pt idx="9">
                  <c:v>993</c:v>
                </c:pt>
                <c:pt idx="10">
                  <c:v>975</c:v>
                </c:pt>
                <c:pt idx="11">
                  <c:v>937</c:v>
                </c:pt>
                <c:pt idx="12">
                  <c:v>901</c:v>
                </c:pt>
                <c:pt idx="13">
                  <c:v>870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18D-4E39-9389-26710AD950C8}"/>
            </c:ext>
          </c:extLst>
        </c:ser>
        <c:ser>
          <c:idx val="2"/>
          <c:order val="2"/>
          <c:tx>
            <c:strRef>
              <c:f>figures!$D$10</c:f>
              <c:strCache>
                <c:ptCount val="1"/>
                <c:pt idx="0">
                  <c:v>65 and older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figures!$D$11:$D$24</c:f>
              <c:numCache>
                <c:formatCode>General</c:formatCode>
                <c:ptCount val="14"/>
                <c:pt idx="0">
                  <c:v>91</c:v>
                </c:pt>
                <c:pt idx="1">
                  <c:v>113</c:v>
                </c:pt>
                <c:pt idx="2">
                  <c:v>142</c:v>
                </c:pt>
                <c:pt idx="3">
                  <c:v>178</c:v>
                </c:pt>
                <c:pt idx="4">
                  <c:v>213</c:v>
                </c:pt>
                <c:pt idx="5">
                  <c:v>254</c:v>
                </c:pt>
                <c:pt idx="6">
                  <c:v>322</c:v>
                </c:pt>
                <c:pt idx="7">
                  <c:v>367</c:v>
                </c:pt>
                <c:pt idx="8">
                  <c:v>395</c:v>
                </c:pt>
                <c:pt idx="9">
                  <c:v>422</c:v>
                </c:pt>
                <c:pt idx="10">
                  <c:v>454</c:v>
                </c:pt>
                <c:pt idx="11">
                  <c:v>497</c:v>
                </c:pt>
                <c:pt idx="12">
                  <c:v>524</c:v>
                </c:pt>
                <c:pt idx="13">
                  <c:v>539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18D-4E39-9389-26710AD950C8}"/>
            </c:ext>
          </c:extLst>
        </c:ser>
        <c:ser>
          <c:idx val="3"/>
          <c:order val="3"/>
          <c:tx>
            <c:strRef>
              <c:f>figures!$F$10</c:f>
              <c:strCache>
                <c:ptCount val="1"/>
                <c:pt idx="0">
                  <c:v>unknown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figures!$F$11:$F$24</c:f>
              <c:numCache>
                <c:formatCode>General</c:formatCode>
                <c:ptCount val="14"/>
                <c:pt idx="0">
                  <c:v>1</c:v>
                </c:pt>
                <c:pt idx="1">
                  <c:v>7</c:v>
                </c:pt>
                <c:pt idx="2">
                  <c:v>5</c:v>
                </c:pt>
                <c:pt idx="3">
                  <c:v>4</c:v>
                </c:pt>
                <c:pt idx="4">
                  <c:v>16</c:v>
                </c:pt>
                <c:pt idx="5">
                  <c:v>20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-1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0224592"/>
        <c:axId val="170222512"/>
      </c:barChart>
      <c:lineChart>
        <c:grouping val="stacked"/>
        <c:varyColors val="0"/>
        <c:ser>
          <c:idx val="4"/>
          <c:order val="4"/>
          <c:tx>
            <c:strRef>
              <c:f>figures!$E$10</c:f>
              <c:strCache>
                <c:ptCount val="1"/>
                <c:pt idx="0">
                  <c:v>sum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figures!$E$11:$E$24</c:f>
              <c:numCache>
                <c:formatCode>General</c:formatCode>
                <c:ptCount val="14"/>
                <c:pt idx="0">
                  <c:v>1160</c:v>
                </c:pt>
                <c:pt idx="1">
                  <c:v>1237</c:v>
                </c:pt>
                <c:pt idx="2">
                  <c:v>1285</c:v>
                </c:pt>
                <c:pt idx="3">
                  <c:v>1341</c:v>
                </c:pt>
                <c:pt idx="4">
                  <c:v>1401</c:v>
                </c:pt>
                <c:pt idx="5">
                  <c:v>1464</c:v>
                </c:pt>
                <c:pt idx="6">
                  <c:v>1525</c:v>
                </c:pt>
                <c:pt idx="7">
                  <c:v>1568</c:v>
                </c:pt>
                <c:pt idx="8">
                  <c:v>1592</c:v>
                </c:pt>
                <c:pt idx="9">
                  <c:v>1604</c:v>
                </c:pt>
                <c:pt idx="10">
                  <c:v>1606</c:v>
                </c:pt>
                <c:pt idx="11">
                  <c:v>1601</c:v>
                </c:pt>
                <c:pt idx="12">
                  <c:v>1590</c:v>
                </c:pt>
                <c:pt idx="13">
                  <c:v>1573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6335615"/>
        <c:axId val="1036329135"/>
      </c:lineChart>
      <c:catAx>
        <c:axId val="170224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36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2512"/>
        <c:crosses val="autoZero"/>
        <c:auto val="1"/>
        <c:lblAlgn val="ctr"/>
        <c:lblOffset val="100"/>
        <c:noMultiLvlLbl val="0"/>
      </c:catAx>
      <c:valAx>
        <c:axId val="17022251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4592"/>
        <c:crosses val="autoZero"/>
        <c:crossBetween val="between"/>
      </c:valAx>
      <c:valAx>
        <c:axId val="1036329135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1036335615"/>
        <c:crosses val="max"/>
        <c:crossBetween val="between"/>
      </c:valAx>
      <c:catAx>
        <c:axId val="1036335615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036329135"/>
        <c:crosses val="max"/>
        <c:auto val="1"/>
        <c:lblAlgn val="ctr"/>
        <c:lblOffset val="100"/>
        <c:tickMarkSkip val="1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ea"/>
              <a:ea typeface="+mn-ea"/>
              <a:cs typeface="Arial" panose="020B0604020202020204" pitchFamily="34" charset="0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figures!$B$34</c:f>
              <c:strCache>
                <c:ptCount val="1"/>
                <c:pt idx="0">
                  <c:v>speed</c:v>
                </c:pt>
              </c:strCache>
            </c:strRef>
          </c:tx>
          <c:spPr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prstClr val="black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AB6-42B2-8002-70FB586782A0}"/>
              </c:ext>
            </c:extLst>
          </c:dPt>
          <c:cat>
            <c:strRef>
              <c:f>figures!$A$35:$A$54</c:f>
              <c:strCache>
                <c:ptCount val="20"/>
                <c:pt idx="0">
                  <c:v>Tokyo</c:v>
                </c:pt>
                <c:pt idx="1">
                  <c:v>Saitama</c:v>
                </c:pt>
                <c:pt idx="2">
                  <c:v>Osaka</c:v>
                </c:pt>
                <c:pt idx="3">
                  <c:v>Kawasaki</c:v>
                </c:pt>
                <c:pt idx="4">
                  <c:v>Nagoya</c:v>
                </c:pt>
                <c:pt idx="5">
                  <c:v>Sakai</c:v>
                </c:pt>
                <c:pt idx="6">
                  <c:v>Fukuoka</c:v>
                </c:pt>
                <c:pt idx="7">
                  <c:v>Yokohama</c:v>
                </c:pt>
                <c:pt idx="8">
                  <c:v>Kyoto</c:v>
                </c:pt>
                <c:pt idx="9">
                  <c:v>Sagamihara</c:v>
                </c:pt>
                <c:pt idx="10">
                  <c:v>Chiba</c:v>
                </c:pt>
                <c:pt idx="11">
                  <c:v>Sapporo</c:v>
                </c:pt>
                <c:pt idx="12">
                  <c:v>Kitakyushu</c:v>
                </c:pt>
                <c:pt idx="13">
                  <c:v>Kobe</c:v>
                </c:pt>
                <c:pt idx="14">
                  <c:v>Shizuoka</c:v>
                </c:pt>
                <c:pt idx="15">
                  <c:v>Hiroshima</c:v>
                </c:pt>
                <c:pt idx="16">
                  <c:v>Okayama</c:v>
                </c:pt>
                <c:pt idx="17">
                  <c:v>Sendai</c:v>
                </c:pt>
                <c:pt idx="18">
                  <c:v>Hamamatsu</c:v>
                </c:pt>
                <c:pt idx="19">
                  <c:v>Niigata</c:v>
                </c:pt>
              </c:strCache>
            </c:strRef>
          </c:cat>
          <c:val>
            <c:numRef>
              <c:f>figures!$B$35:$B$54</c:f>
              <c:numCache>
                <c:formatCode>0.0</c:formatCode>
                <c:ptCount val="20"/>
                <c:pt idx="0">
                  <c:v>16.8</c:v>
                </c:pt>
                <c:pt idx="1">
                  <c:v>17.8</c:v>
                </c:pt>
                <c:pt idx="2">
                  <c:v>18.600000000000001</c:v>
                </c:pt>
                <c:pt idx="3">
                  <c:v>18.600000000000001</c:v>
                </c:pt>
                <c:pt idx="4">
                  <c:v>18.899999999999999</c:v>
                </c:pt>
                <c:pt idx="5">
                  <c:v>19.399999999999999</c:v>
                </c:pt>
                <c:pt idx="6">
                  <c:v>20.399999999999999</c:v>
                </c:pt>
                <c:pt idx="7">
                  <c:v>20.7</c:v>
                </c:pt>
                <c:pt idx="8">
                  <c:v>22.7</c:v>
                </c:pt>
                <c:pt idx="9">
                  <c:v>23.6</c:v>
                </c:pt>
                <c:pt idx="10">
                  <c:v>24.4</c:v>
                </c:pt>
                <c:pt idx="11">
                  <c:v>26.7</c:v>
                </c:pt>
                <c:pt idx="12">
                  <c:v>27.3</c:v>
                </c:pt>
                <c:pt idx="13">
                  <c:v>28.1</c:v>
                </c:pt>
                <c:pt idx="14">
                  <c:v>29</c:v>
                </c:pt>
                <c:pt idx="15">
                  <c:v>29.9</c:v>
                </c:pt>
                <c:pt idx="16">
                  <c:v>29.9</c:v>
                </c:pt>
                <c:pt idx="17">
                  <c:v>30.2</c:v>
                </c:pt>
                <c:pt idx="18">
                  <c:v>30.8</c:v>
                </c:pt>
                <c:pt idx="19">
                  <c:v>32.6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AB6-42B2-8002-70FB586782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068346047"/>
        <c:axId val="1039083599"/>
      </c:barChart>
      <c:catAx>
        <c:axId val="1068346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39083599"/>
        <c:crosses val="autoZero"/>
        <c:auto val="1"/>
        <c:lblAlgn val="ctr"/>
        <c:lblOffset val="100"/>
        <c:noMultiLvlLbl val="0"/>
      </c:catAx>
      <c:valAx>
        <c:axId val="1039083599"/>
        <c:scaling>
          <c:orientation val="minMax"/>
          <c:max val="3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400" dirty="0">
                    <a:solidFill>
                      <a:schemeClr val="tx1"/>
                    </a:solidFill>
                  </a:rPr>
                  <a:t>Average speed (km/h)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346047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'transit ridership'!$A$8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ridership'!$G$8:$P$8</c:f>
              <c:numCache>
                <c:formatCode>General</c:formatCode>
                <c:ptCount val="10"/>
                <c:pt idx="0">
                  <c:v>408641</c:v>
                </c:pt>
                <c:pt idx="1">
                  <c:v>420811</c:v>
                </c:pt>
                <c:pt idx="2">
                  <c:v>424076</c:v>
                </c:pt>
                <c:pt idx="3">
                  <c:v>427402</c:v>
                </c:pt>
                <c:pt idx="4">
                  <c:v>417222</c:v>
                </c:pt>
                <c:pt idx="5">
                  <c:v>426908</c:v>
                </c:pt>
                <c:pt idx="6">
                  <c:v>442126</c:v>
                </c:pt>
                <c:pt idx="7">
                  <c:v>454504</c:v>
                </c:pt>
                <c:pt idx="8">
                  <c:v>471578</c:v>
                </c:pt>
                <c:pt idx="9">
                  <c:v>491838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C0-4A55-8BD2-44D679439EDA}"/>
            </c:ext>
          </c:extLst>
        </c:ser>
        <c:ser>
          <c:idx val="1"/>
          <c:order val="1"/>
          <c:tx>
            <c:strRef>
              <c:f>'transit ridership'!$A$9</c:f>
              <c:strCache>
                <c:ptCount val="1"/>
                <c:pt idx="0">
                  <c:v>line 2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ridership'!$G$9:$P$9</c:f>
              <c:numCache>
                <c:formatCode>General</c:formatCode>
                <c:ptCount val="10"/>
                <c:pt idx="0">
                  <c:v>38887</c:v>
                </c:pt>
                <c:pt idx="1">
                  <c:v>39429</c:v>
                </c:pt>
                <c:pt idx="2">
                  <c:v>39145</c:v>
                </c:pt>
                <c:pt idx="3">
                  <c:v>40394</c:v>
                </c:pt>
                <c:pt idx="4">
                  <c:v>40015</c:v>
                </c:pt>
                <c:pt idx="5">
                  <c:v>41347</c:v>
                </c:pt>
                <c:pt idx="6">
                  <c:v>42583</c:v>
                </c:pt>
                <c:pt idx="7">
                  <c:v>43727</c:v>
                </c:pt>
                <c:pt idx="8">
                  <c:v>45848</c:v>
                </c:pt>
                <c:pt idx="9">
                  <c:v>47704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C0-4A55-8BD2-44D679439EDA}"/>
            </c:ext>
          </c:extLst>
        </c:ser>
        <c:ser>
          <c:idx val="2"/>
          <c:order val="2"/>
          <c:tx>
            <c:strRef>
              <c:f>'transit ridership'!$A$10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ridership'!$G$10:$P$10</c:f>
              <c:numCache>
                <c:formatCode>General</c:formatCode>
                <c:ptCount val="10"/>
                <c:pt idx="0">
                  <c:v>77007</c:v>
                </c:pt>
                <c:pt idx="1">
                  <c:v>88969</c:v>
                </c:pt>
                <c:pt idx="2">
                  <c:v>95886</c:v>
                </c:pt>
                <c:pt idx="3">
                  <c:v>100822</c:v>
                </c:pt>
                <c:pt idx="4">
                  <c:v>98519</c:v>
                </c:pt>
                <c:pt idx="5">
                  <c:v>102808</c:v>
                </c:pt>
                <c:pt idx="6">
                  <c:v>107775</c:v>
                </c:pt>
                <c:pt idx="7">
                  <c:v>110471</c:v>
                </c:pt>
                <c:pt idx="8">
                  <c:v>115163</c:v>
                </c:pt>
                <c:pt idx="9">
                  <c:v>120410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axId val="-138606992"/>
        <c:axId val="-138604272"/>
      </c:barChart>
      <c:lineChart>
        <c:grouping val="standard"/>
        <c:varyColors val="0"/>
        <c:ser>
          <c:idx val="3"/>
          <c:order val="3"/>
          <c:tx>
            <c:strRef>
              <c:f>'transit ridership'!$A$11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ridership'!$G$11:$P$11</c:f>
              <c:numCache>
                <c:formatCode>General</c:formatCode>
                <c:ptCount val="10"/>
                <c:pt idx="0">
                  <c:v>524535</c:v>
                </c:pt>
                <c:pt idx="1">
                  <c:v>549209</c:v>
                </c:pt>
                <c:pt idx="2">
                  <c:v>559107</c:v>
                </c:pt>
                <c:pt idx="3">
                  <c:v>568618</c:v>
                </c:pt>
                <c:pt idx="4">
                  <c:v>555756</c:v>
                </c:pt>
                <c:pt idx="5">
                  <c:v>571063</c:v>
                </c:pt>
                <c:pt idx="6">
                  <c:v>592484</c:v>
                </c:pt>
                <c:pt idx="7">
                  <c:v>608702</c:v>
                </c:pt>
                <c:pt idx="8">
                  <c:v>632589</c:v>
                </c:pt>
                <c:pt idx="9">
                  <c:v>659952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6992"/>
        <c:axId val="-138604272"/>
      </c:lineChart>
      <c:catAx>
        <c:axId val="-138606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4272"/>
        <c:crosses val="autoZero"/>
        <c:auto val="1"/>
        <c:lblAlgn val="ctr"/>
        <c:lblOffset val="100"/>
        <c:noMultiLvlLbl val="0"/>
      </c:catAx>
      <c:valAx>
        <c:axId val="-13860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>
                    <a:solidFill>
                      <a:schemeClr val="tx1"/>
                    </a:solidFill>
                  </a:rPr>
                  <a:t>transit</a:t>
                </a:r>
                <a:r>
                  <a:rPr lang="en-US" altLang="zh-CN" sz="1600" baseline="0">
                    <a:solidFill>
                      <a:schemeClr val="tx1"/>
                    </a:solidFill>
                  </a:rPr>
                  <a:t> ridership (person/day)</a:t>
                </a:r>
                <a:endParaRPr lang="zh-CN" altLang="en-US" sz="160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6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'transit ridership'!$G$13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ridership'!$H$13:$P$13</c:f>
              <c:numCache>
                <c:formatCode>0.00%</c:formatCode>
                <c:ptCount val="9"/>
                <c:pt idx="0">
                  <c:v>2.9781642077030934E-2</c:v>
                </c:pt>
                <c:pt idx="1">
                  <c:v>7.7588275971873788E-3</c:v>
                </c:pt>
                <c:pt idx="2">
                  <c:v>7.8429338137504523E-3</c:v>
                </c:pt>
                <c:pt idx="3">
                  <c:v>-2.3818325604466062E-2</c:v>
                </c:pt>
                <c:pt idx="4">
                  <c:v>2.321545843699524E-2</c:v>
                </c:pt>
                <c:pt idx="5">
                  <c:v>3.5647024651681347E-2</c:v>
                </c:pt>
                <c:pt idx="6">
                  <c:v>2.7996543971628096E-2</c:v>
                </c:pt>
                <c:pt idx="7">
                  <c:v>3.7566226039814854E-2</c:v>
                </c:pt>
                <c:pt idx="8">
                  <c:v>4.2962139879298755E-2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E9-4992-9F8C-031DD457DE95}"/>
            </c:ext>
          </c:extLst>
        </c:ser>
        <c:ser>
          <c:idx val="1"/>
          <c:order val="1"/>
          <c:tx>
            <c:strRef>
              <c:f>'transit ridership'!$G$14</c:f>
              <c:strCache>
                <c:ptCount val="1"/>
                <c:pt idx="0">
                  <c:v>line 2</c:v>
                </c:pt>
              </c:strCache>
            </c:strRef>
          </c:tx>
          <c:spPr>
            <a:pattFill prst="ltDn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ridership'!$H$14:$P$14</c:f>
              <c:numCache>
                <c:formatCode>0.00%</c:formatCode>
                <c:ptCount val="9"/>
                <c:pt idx="0">
                  <c:v>1.3937819836963516E-2</c:v>
                </c:pt>
                <c:pt idx="1">
                  <c:v>-7.202820259200049E-3</c:v>
                </c:pt>
                <c:pt idx="2">
                  <c:v>3.1907012389832623E-2</c:v>
                </c:pt>
                <c:pt idx="3">
                  <c:v>-9.3825815715204985E-3</c:v>
                </c:pt>
                <c:pt idx="4">
                  <c:v>3.3287517181057158E-2</c:v>
                </c:pt>
                <c:pt idx="5">
                  <c:v>2.9893341717657895E-2</c:v>
                </c:pt>
                <c:pt idx="6">
                  <c:v>2.6865180940750966E-2</c:v>
                </c:pt>
                <c:pt idx="7">
                  <c:v>4.8505500034303761E-2</c:v>
                </c:pt>
                <c:pt idx="8">
                  <c:v>4.0481591345314927E-2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E9-4992-9F8C-031DD457DE95}"/>
            </c:ext>
          </c:extLst>
        </c:ser>
        <c:ser>
          <c:idx val="2"/>
          <c:order val="2"/>
          <c:tx>
            <c:strRef>
              <c:f>'transit ridership'!$G$15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ridership'!$H$15:$P$15</c:f>
              <c:numCache>
                <c:formatCode>0.00%</c:formatCode>
                <c:ptCount val="9"/>
                <c:pt idx="0">
                  <c:v>0.1553365278481178</c:v>
                </c:pt>
                <c:pt idx="1">
                  <c:v>7.7746181254144675E-2</c:v>
                </c:pt>
                <c:pt idx="2">
                  <c:v>5.1477796550069899E-2</c:v>
                </c:pt>
                <c:pt idx="3">
                  <c:v>-2.2842236813393924E-2</c:v>
                </c:pt>
                <c:pt idx="4">
                  <c:v>4.3534749642200943E-2</c:v>
                </c:pt>
                <c:pt idx="5">
                  <c:v>4.8313360827951124E-2</c:v>
                </c:pt>
                <c:pt idx="6">
                  <c:v>2.5015077708188338E-2</c:v>
                </c:pt>
                <c:pt idx="7">
                  <c:v>4.2472685139086197E-2</c:v>
                </c:pt>
                <c:pt idx="8">
                  <c:v>4.5561508470602474E-2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axId val="-138601008"/>
        <c:axId val="-138609168"/>
      </c:barChart>
      <c:lineChart>
        <c:grouping val="standard"/>
        <c:varyColors val="0"/>
        <c:ser>
          <c:idx val="3"/>
          <c:order val="3"/>
          <c:tx>
            <c:strRef>
              <c:f>'transit ridership'!$G$16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ridership'!$H$16:$P$16</c:f>
              <c:numCache>
                <c:formatCode>0.00%</c:formatCode>
                <c:ptCount val="9"/>
                <c:pt idx="0">
                  <c:v>4.7039759024659844E-2</c:v>
                </c:pt>
                <c:pt idx="1">
                  <c:v>1.8022282956033031E-2</c:v>
                </c:pt>
                <c:pt idx="2">
                  <c:v>1.7011055128982377E-2</c:v>
                </c:pt>
                <c:pt idx="3">
                  <c:v>-2.2619755266277131E-2</c:v>
                </c:pt>
                <c:pt idx="4">
                  <c:v>2.7542662607331181E-2</c:v>
                </c:pt>
                <c:pt idx="5">
                  <c:v>3.7510747500713482E-2</c:v>
                </c:pt>
                <c:pt idx="6">
                  <c:v>2.7372891082290796E-2</c:v>
                </c:pt>
                <c:pt idx="7">
                  <c:v>3.9242519328012815E-2</c:v>
                </c:pt>
                <c:pt idx="8">
                  <c:v>4.3255573524041635E-2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1008"/>
        <c:axId val="-138609168"/>
      </c:lineChart>
      <c:catAx>
        <c:axId val="-138601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9168"/>
        <c:crosses val="autoZero"/>
        <c:auto val="1"/>
        <c:lblAlgn val="ctr"/>
        <c:lblOffset val="100"/>
        <c:noMultiLvlLbl val="0"/>
      </c:catAx>
      <c:valAx>
        <c:axId val="-138609168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1008"/>
        <c:crosses val="autoZero"/>
        <c:crossBetween val="between"/>
        <c:majorUnit val="5.000000000000001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use'!$B$89</c:f>
              <c:strCache>
                <c:ptCount val="1"/>
                <c:pt idx="0">
                  <c:v>Low-density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0BD-401C-8BE1-E3449FF7BA8F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0BD-401C-8BE1-E3449FF7BA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0BD-401C-8BE1-E3449FF7BA8F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0BD-401C-8BE1-E3449FF7BA8F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0BD-401C-8BE1-E3449FF7BA8F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use'!$C$89:$G$89</c:f>
              <c:numCache>
                <c:formatCode>0.00%</c:formatCode>
                <c:ptCount val="5"/>
                <c:pt idx="0">
                  <c:v>2.8504271833282597E-2</c:v>
                </c:pt>
                <c:pt idx="1">
                  <c:v>7.9899534685992174E-2</c:v>
                </c:pt>
                <c:pt idx="2">
                  <c:v>0.69225202863888113</c:v>
                </c:pt>
                <c:pt idx="3">
                  <c:v>4.4717358446829142E-2</c:v>
                </c:pt>
                <c:pt idx="4">
                  <c:v>0.15462680639501503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0BD-401C-8BE1-E3449FF7BA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use'!$B$90</c:f>
              <c:strCache>
                <c:ptCount val="1"/>
                <c:pt idx="0">
                  <c:v>High-density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154-4DD8-912E-D5E2CC12BCFA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154-4DD8-912E-D5E2CC12BCF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154-4DD8-912E-D5E2CC12BCFA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154-4DD8-912E-D5E2CC12BCFA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154-4DD8-912E-D5E2CC12BCFA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use'!$C$90:$G$90</c:f>
              <c:numCache>
                <c:formatCode>0.00%</c:formatCode>
                <c:ptCount val="5"/>
                <c:pt idx="0">
                  <c:v>5.4320420398961511E-2</c:v>
                </c:pt>
                <c:pt idx="1">
                  <c:v>4.0302558438692383E-2</c:v>
                </c:pt>
                <c:pt idx="2">
                  <c:v>0.59664555486648918</c:v>
                </c:pt>
                <c:pt idx="3">
                  <c:v>7.4697074419802112E-2</c:v>
                </c:pt>
                <c:pt idx="4">
                  <c:v>0.23403439187605479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54-4DD8-912E-D5E2CC12BCF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use'!$B$91</c:f>
              <c:strCache>
                <c:ptCount val="1"/>
                <c:pt idx="0">
                  <c:v>Education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52-4955-9A9C-F756D832E2E2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52-4955-9A9C-F756D832E2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52-4955-9A9C-F756D832E2E2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52-4955-9A9C-F756D832E2E2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052-4955-9A9C-F756D832E2E2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use'!$C$91:$G$91</c:f>
              <c:numCache>
                <c:formatCode>0.00%</c:formatCode>
                <c:ptCount val="5"/>
                <c:pt idx="0">
                  <c:v>6.0316297728848965E-2</c:v>
                </c:pt>
                <c:pt idx="1">
                  <c:v>5.0841940326374596E-2</c:v>
                </c:pt>
                <c:pt idx="2">
                  <c:v>0.40216925562960942</c:v>
                </c:pt>
                <c:pt idx="3">
                  <c:v>0.20709454656376383</c:v>
                </c:pt>
                <c:pt idx="4">
                  <c:v>0.2795779597514032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052-4955-9A9C-F756D832E2E2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use'!$B$92</c:f>
              <c:strCache>
                <c:ptCount val="1"/>
                <c:pt idx="0">
                  <c:v>Downtown commerce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125-4ACD-84F9-21CFA01C8914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125-4ACD-84F9-21CFA01C891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125-4ACD-84F9-21CFA01C8914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125-4ACD-84F9-21CFA01C8914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125-4ACD-84F9-21CFA01C8914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use'!$C$92:$G$92</c:f>
              <c:numCache>
                <c:formatCode>0.00%</c:formatCode>
                <c:ptCount val="5"/>
                <c:pt idx="0">
                  <c:v>0.38083715273764362</c:v>
                </c:pt>
                <c:pt idx="1">
                  <c:v>0.25757206517749559</c:v>
                </c:pt>
                <c:pt idx="2">
                  <c:v>0.1367833202995466</c:v>
                </c:pt>
                <c:pt idx="3">
                  <c:v>1.236302855403389E-2</c:v>
                </c:pt>
                <c:pt idx="4">
                  <c:v>0.21244443323128026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125-4ACD-84F9-21CFA01C891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9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58D1B-B1EE-4CC1-88FD-DA0E5D583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ACF3CA-54F2-4516-966F-ABF264795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6900AD-9FCB-4FBB-B275-95CB53E76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6BE847-6402-46BD-B3C6-3B1EC583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7D744-CC8C-4057-8BFF-E0C93846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428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B9577-C197-4E73-9432-DA96B9055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9B9397-6F6C-488A-8C43-D0CD0C9DF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883E65-92DF-489A-8D0C-5F9D3208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47312A-4B9A-44FA-BCFD-8D9760DFB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398E5A-B274-43B4-AD7D-FA4102F54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1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25A9874-1967-4314-8804-606A524884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AB8B61-4559-4B55-A44E-2848CE5A9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A5CFB-F4E9-4E9E-9C21-40D9234F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0B0CD1-EE97-423A-BD77-C139D742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52178A-CFA1-4F2B-A30F-AAD72D5E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37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A42C71-D069-4BB6-962F-9121BFA0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304C79-D6BE-4203-8356-56D021761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ECCBCC-062F-43FF-8ABC-7FF0A4FE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C78488-32A9-42AF-A987-035387EB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EACB60-968E-4027-B8CC-B2304D7D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86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342C4-3194-4750-8D48-61D96780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3808E1-5B4C-424C-B197-731939D4B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E39178-45A8-4421-B2C0-EEC40CBC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31C1CC-6543-4218-B45B-671F046D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E6F418-8924-4071-B61B-F6FA0C2E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2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082BD-D0B7-4571-A6D5-E01F262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575F6-9E0F-4BD7-83C8-ECE04C6D60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2F554-B500-4D78-B244-E88459F79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347A70-1F82-4B25-A928-FB7FA2EEB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DE6F4C-0D9F-4AB6-81CA-37DCBA06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FD671C-E185-4E7B-B4A8-7DC74938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4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DF526-4B45-43A3-8678-0CB3E04E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DA1019-1C74-4920-899D-0E4825177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B2E088-FE89-47C0-965A-404DD9D7A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B80FF3-7969-422C-AC1A-EB3850560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8E76592-C874-46F5-9381-7D9099709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DADBB-75D8-4708-BAB1-8253C1DE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5D3A62-F5CA-4CA4-8FEF-38E685B1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FB1708-A288-4BD2-A6ED-5781DA0C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79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B3E4F-7060-4813-B9FA-E4EBC2A35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2DD703-9DC6-403F-9F1F-B81C8BB4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6CECDF-3B4E-4C43-97B5-B66F1C726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4A0DD6-812A-4DFF-AF3F-0DFB7E6D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64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468610-EC9E-4FD9-B86F-7E4ED6A7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7F335D-37BF-4583-ACEA-3BB759D8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F2F0C0-8DE6-4E17-A32F-26F50C49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534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BF779-CAAC-46B4-82DA-5D2B44D88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85819F-A07A-4949-9A39-BBED97A8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13F1E5-04C5-4F4D-B50D-3328CA680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2C578E-6580-4EBA-8C4C-4484A2A0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5514D6-5452-43B5-8466-E8906E67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98001F-A454-4C72-89A6-884EBFAC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641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6FB04-9DE4-4C81-AEF3-A7C87707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C07FDA-1F5B-48FD-8C6D-4393FA68B5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B412EB-A362-4189-B0CE-D885F95B0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023B29-BF4A-4C0C-85F4-FEFE7ACF3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9B9A2C-92DC-4386-8B26-D5D5BD81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E7B3F9-B08F-4666-8FDE-D8F7931C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823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53FAB9-E4E7-48A6-9189-5B535133B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06FB6C-59ED-4C70-BC2C-E289299C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DB98C3-D2FC-4F0C-AC8E-73F9F0060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E94A4-A93B-4D82-A763-5FA24C050793}" type="datetimeFigureOut">
              <a:rPr lang="zh-CN" altLang="en-US" smtClean="0"/>
              <a:t>2018/12/10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248341-353F-4C29-B01F-A778326A2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76117-86D2-49CC-8FC5-4DAF1089A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79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0484EF0F-3FA8-4CE7-8123-0455791647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6857377"/>
              </p:ext>
            </p:extLst>
          </p:nvPr>
        </p:nvGraphicFramePr>
        <p:xfrm>
          <a:off x="2346960" y="1411224"/>
          <a:ext cx="7274560" cy="4364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9734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9383AE8-6190-44B3-A85E-611F05242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534" y="791750"/>
            <a:ext cx="6652932" cy="52745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D3734B69-985E-4381-928B-0A6BAF0A53D0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CFB10D5-A3DE-4227-91D4-0F9FE04F6675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23C42C5-1BE3-4514-88B8-2881A8A236BF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ED2F657-E963-4285-9895-010F1F6A63C4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391411A-ECC6-41C8-8492-1F9711AE40C8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55280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2744BE-5274-42E4-9ADD-24C6D8813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7" t="28392" r="6398" b="22749"/>
          <a:stretch/>
        </p:blipFill>
        <p:spPr>
          <a:xfrm>
            <a:off x="556454" y="280883"/>
            <a:ext cx="7983176" cy="636114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88C867B-1174-472C-84B1-A7CE43A7739F}"/>
              </a:ext>
            </a:extLst>
          </p:cNvPr>
          <p:cNvSpPr/>
          <p:nvPr/>
        </p:nvSpPr>
        <p:spPr>
          <a:xfrm>
            <a:off x="1194892" y="1785431"/>
            <a:ext cx="432000" cy="144000"/>
          </a:xfrm>
          <a:prstGeom prst="rect">
            <a:avLst/>
          </a:prstGeom>
          <a:solidFill>
            <a:srgbClr val="F5B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E2F4B79-21BD-4DFA-9586-E37F0A554DF9}"/>
              </a:ext>
            </a:extLst>
          </p:cNvPr>
          <p:cNvSpPr/>
          <p:nvPr/>
        </p:nvSpPr>
        <p:spPr>
          <a:xfrm>
            <a:off x="1194892" y="1355077"/>
            <a:ext cx="432000" cy="144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3B0CC8-F86F-4EF3-AE2E-D0F98A10C646}"/>
              </a:ext>
            </a:extLst>
          </p:cNvPr>
          <p:cNvSpPr txBox="1"/>
          <p:nvPr/>
        </p:nvSpPr>
        <p:spPr>
          <a:xfrm>
            <a:off x="1659602" y="1283355"/>
            <a:ext cx="1800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乗降人員伸び率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638F96-60B8-4274-87D3-8D791ED61D81}"/>
              </a:ext>
            </a:extLst>
          </p:cNvPr>
          <p:cNvSpPr txBox="1"/>
          <p:nvPr/>
        </p:nvSpPr>
        <p:spPr>
          <a:xfrm>
            <a:off x="1659602" y="1718932"/>
            <a:ext cx="226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駅勢圏内の人口伸び率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3F4E52-CD4F-4E6C-80E4-B2461478D371}"/>
              </a:ext>
            </a:extLst>
          </p:cNvPr>
          <p:cNvSpPr txBox="1"/>
          <p:nvPr/>
        </p:nvSpPr>
        <p:spPr>
          <a:xfrm>
            <a:off x="890092" y="55558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latin typeface="MS Gothic" panose="020B0609070205080204" pitchFamily="49" charset="-128"/>
                <a:ea typeface="MS Gothic" panose="020B0609070205080204" pitchFamily="49" charset="-128"/>
              </a:rPr>
              <a:t>各駅十年間乗降人員と人口の伸び率</a:t>
            </a:r>
            <a:endParaRPr lang="zh-CN" altLang="en-US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0997C9-0F47-4098-9B1C-7BBDF9F22E94}"/>
              </a:ext>
            </a:extLst>
          </p:cNvPr>
          <p:cNvSpPr txBox="1"/>
          <p:nvPr/>
        </p:nvSpPr>
        <p:spPr>
          <a:xfrm>
            <a:off x="5682365" y="29211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42.05</a:t>
            </a:r>
            <a:r>
              <a:rPr lang="en-US" altLang="zh-CN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accent2">
                  <a:lumMod val="60000"/>
                  <a:lumOff val="4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88CA55-F5BB-4D8B-A8AC-50D399D80866}"/>
              </a:ext>
            </a:extLst>
          </p:cNvPr>
          <p:cNvSpPr txBox="1"/>
          <p:nvPr/>
        </p:nvSpPr>
        <p:spPr>
          <a:xfrm>
            <a:off x="5693655" y="30139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31.85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934739D-0C56-46F8-98FB-CCD1BE72744C}"/>
              </a:ext>
            </a:extLst>
          </p:cNvPr>
          <p:cNvSpPr txBox="1"/>
          <p:nvPr/>
        </p:nvSpPr>
        <p:spPr>
          <a:xfrm rot="1800000">
            <a:off x="848767" y="339372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姪浜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1CD180D-3970-4978-B685-85C4A26E009C}"/>
              </a:ext>
            </a:extLst>
          </p:cNvPr>
          <p:cNvSpPr txBox="1"/>
          <p:nvPr/>
        </p:nvSpPr>
        <p:spPr>
          <a:xfrm>
            <a:off x="1992067" y="383084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817923A-3CFF-4127-A698-67B430376AEA}"/>
              </a:ext>
            </a:extLst>
          </p:cNvPr>
          <p:cNvSpPr txBox="1"/>
          <p:nvPr/>
        </p:nvSpPr>
        <p:spPr>
          <a:xfrm>
            <a:off x="1992067" y="393856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8.98%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6EA5DE7-4DDD-42AE-ADA9-5E5945199C0A}"/>
              </a:ext>
            </a:extLst>
          </p:cNvPr>
          <p:cNvSpPr txBox="1"/>
          <p:nvPr/>
        </p:nvSpPr>
        <p:spPr>
          <a:xfrm rot="1800000">
            <a:off x="1751615" y="361859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室見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4FAEA2B-02DB-4635-AE9C-B254B75355B7}"/>
              </a:ext>
            </a:extLst>
          </p:cNvPr>
          <p:cNvSpPr txBox="1"/>
          <p:nvPr/>
        </p:nvSpPr>
        <p:spPr>
          <a:xfrm>
            <a:off x="2544459" y="37969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17.06%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32BE67-D240-41FB-9A06-DA210F929352}"/>
              </a:ext>
            </a:extLst>
          </p:cNvPr>
          <p:cNvSpPr txBox="1"/>
          <p:nvPr/>
        </p:nvSpPr>
        <p:spPr>
          <a:xfrm>
            <a:off x="2527955" y="391915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12.11%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D132A98-5112-49E3-8DDF-5C64A7E1FB85}"/>
              </a:ext>
            </a:extLst>
          </p:cNvPr>
          <p:cNvSpPr txBox="1"/>
          <p:nvPr/>
        </p:nvSpPr>
        <p:spPr>
          <a:xfrm rot="1800000">
            <a:off x="2241512" y="357914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藤崎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570686E-24BB-4B89-908D-3612070935BA}"/>
              </a:ext>
            </a:extLst>
          </p:cNvPr>
          <p:cNvSpPr txBox="1"/>
          <p:nvPr/>
        </p:nvSpPr>
        <p:spPr>
          <a:xfrm>
            <a:off x="3176799" y="363506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11.93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7A6600-7339-4AB7-8738-E5FCAE6F111E}"/>
              </a:ext>
            </a:extLst>
          </p:cNvPr>
          <p:cNvSpPr txBox="1"/>
          <p:nvPr/>
        </p:nvSpPr>
        <p:spPr>
          <a:xfrm>
            <a:off x="3199153" y="37380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14.39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24AAA3E-FB71-42CA-AD74-3A9134624F2F}"/>
              </a:ext>
            </a:extLst>
          </p:cNvPr>
          <p:cNvSpPr txBox="1"/>
          <p:nvPr/>
        </p:nvSpPr>
        <p:spPr>
          <a:xfrm rot="1800000">
            <a:off x="2804626" y="34089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西新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1F2717B-A1B6-421E-937B-12FC38E8892D}"/>
              </a:ext>
            </a:extLst>
          </p:cNvPr>
          <p:cNvSpPr txBox="1"/>
          <p:nvPr/>
        </p:nvSpPr>
        <p:spPr>
          <a:xfrm>
            <a:off x="5791072" y="330139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33.64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B0EA570-9A65-473F-80FD-8553B5D660AB}"/>
              </a:ext>
            </a:extLst>
          </p:cNvPr>
          <p:cNvSpPr txBox="1"/>
          <p:nvPr/>
        </p:nvSpPr>
        <p:spPr>
          <a:xfrm>
            <a:off x="5839572" y="342420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F989ACA-D046-43C4-BA0F-67EE137CA289}"/>
              </a:ext>
            </a:extLst>
          </p:cNvPr>
          <p:cNvSpPr txBox="1"/>
          <p:nvPr/>
        </p:nvSpPr>
        <p:spPr>
          <a:xfrm rot="1800000">
            <a:off x="3360987" y="2968744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唐人町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16F2C31-346A-41E7-A15C-98E90926B5C5}"/>
              </a:ext>
            </a:extLst>
          </p:cNvPr>
          <p:cNvSpPr txBox="1"/>
          <p:nvPr/>
        </p:nvSpPr>
        <p:spPr>
          <a:xfrm>
            <a:off x="4134744" y="34484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D34796A-3EC4-41A8-9F4C-2AC6D73BC757}"/>
              </a:ext>
            </a:extLst>
          </p:cNvPr>
          <p:cNvSpPr txBox="1"/>
          <p:nvPr/>
        </p:nvSpPr>
        <p:spPr>
          <a:xfrm>
            <a:off x="4137278" y="35497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12.57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17095CE-2FEF-44EA-9807-8BB062F7E121}"/>
              </a:ext>
            </a:extLst>
          </p:cNvPr>
          <p:cNvSpPr txBox="1"/>
          <p:nvPr/>
        </p:nvSpPr>
        <p:spPr>
          <a:xfrm rot="1800000">
            <a:off x="3775957" y="294347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大濠公園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F2F85DE-DC90-45B6-9EE4-31D02D8123E0}"/>
              </a:ext>
            </a:extLst>
          </p:cNvPr>
          <p:cNvSpPr txBox="1"/>
          <p:nvPr/>
        </p:nvSpPr>
        <p:spPr>
          <a:xfrm>
            <a:off x="4691739" y="349736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15.73%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84726A0-FFE0-4596-92E9-E0D7802BAF78}"/>
              </a:ext>
            </a:extLst>
          </p:cNvPr>
          <p:cNvSpPr txBox="1"/>
          <p:nvPr/>
        </p:nvSpPr>
        <p:spPr>
          <a:xfrm>
            <a:off x="4691738" y="35876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11.74%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1C7E854-42E3-44E5-839F-2C1825AB0CB4}"/>
              </a:ext>
            </a:extLst>
          </p:cNvPr>
          <p:cNvSpPr txBox="1"/>
          <p:nvPr/>
        </p:nvSpPr>
        <p:spPr>
          <a:xfrm rot="1800000">
            <a:off x="4643795" y="309143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赤阪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5F208AC-C47D-4BCF-8139-6DB01009336E}"/>
              </a:ext>
            </a:extLst>
          </p:cNvPr>
          <p:cNvSpPr txBox="1"/>
          <p:nvPr/>
        </p:nvSpPr>
        <p:spPr>
          <a:xfrm>
            <a:off x="5094946" y="35542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427B92A-1288-49AC-8F6A-C2E3DE24FCFA}"/>
              </a:ext>
            </a:extLst>
          </p:cNvPr>
          <p:cNvSpPr txBox="1"/>
          <p:nvPr/>
        </p:nvSpPr>
        <p:spPr>
          <a:xfrm>
            <a:off x="5091882" y="345321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ACD7540-0689-4C31-B034-FBEF82A2EE1A}"/>
              </a:ext>
            </a:extLst>
          </p:cNvPr>
          <p:cNvSpPr txBox="1"/>
          <p:nvPr/>
        </p:nvSpPr>
        <p:spPr>
          <a:xfrm rot="1800000">
            <a:off x="4991020" y="30383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CE92145-4D37-4FC4-89D5-D9A955FB02A4}"/>
              </a:ext>
            </a:extLst>
          </p:cNvPr>
          <p:cNvSpPr txBox="1"/>
          <p:nvPr/>
        </p:nvSpPr>
        <p:spPr>
          <a:xfrm rot="1800000">
            <a:off x="5280958" y="311409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9468CA7-F427-4666-809C-A74A3AE3031F}"/>
              </a:ext>
            </a:extLst>
          </p:cNvPr>
          <p:cNvSpPr txBox="1"/>
          <p:nvPr/>
        </p:nvSpPr>
        <p:spPr>
          <a:xfrm rot="1800000">
            <a:off x="5098721" y="26759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中州川端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C471788-D820-4CAB-B57B-10B8592FC0EF}"/>
              </a:ext>
            </a:extLst>
          </p:cNvPr>
          <p:cNvSpPr txBox="1"/>
          <p:nvPr/>
        </p:nvSpPr>
        <p:spPr>
          <a:xfrm>
            <a:off x="3636442" y="3426621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30.48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E905737-BD95-403A-AF6C-1524E2E46E6A}"/>
              </a:ext>
            </a:extLst>
          </p:cNvPr>
          <p:cNvSpPr txBox="1"/>
          <p:nvPr/>
        </p:nvSpPr>
        <p:spPr>
          <a:xfrm>
            <a:off x="3687189" y="355385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9.08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E4DA523-413F-40F8-B9D2-E140BBB5FC5E}"/>
              </a:ext>
            </a:extLst>
          </p:cNvPr>
          <p:cNvSpPr txBox="1"/>
          <p:nvPr/>
        </p:nvSpPr>
        <p:spPr>
          <a:xfrm>
            <a:off x="1241406" y="363398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6.80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981CFDB-725A-42A1-A1D7-E1CAB4C3D025}"/>
              </a:ext>
            </a:extLst>
          </p:cNvPr>
          <p:cNvSpPr txBox="1"/>
          <p:nvPr/>
        </p:nvSpPr>
        <p:spPr>
          <a:xfrm>
            <a:off x="1204763" y="37651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93BCEAF-6696-4A35-85B3-F310DCD9BFC4}"/>
              </a:ext>
            </a:extLst>
          </p:cNvPr>
          <p:cNvSpPr txBox="1"/>
          <p:nvPr/>
        </p:nvSpPr>
        <p:spPr>
          <a:xfrm rot="1800000">
            <a:off x="5467720" y="250364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呉服町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396C1CD-F6FC-4AE6-8611-4D87F863FE31}"/>
              </a:ext>
            </a:extLst>
          </p:cNvPr>
          <p:cNvSpPr txBox="1"/>
          <p:nvPr/>
        </p:nvSpPr>
        <p:spPr>
          <a:xfrm>
            <a:off x="6408074" y="294454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CE2E32C-5BC4-49E4-B431-2DE56A4854EB}"/>
              </a:ext>
            </a:extLst>
          </p:cNvPr>
          <p:cNvSpPr txBox="1"/>
          <p:nvPr/>
        </p:nvSpPr>
        <p:spPr>
          <a:xfrm>
            <a:off x="6406310" y="305366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64BCD7E-DBEC-4716-A82C-2B7FB1AFC34F}"/>
              </a:ext>
            </a:extLst>
          </p:cNvPr>
          <p:cNvSpPr txBox="1"/>
          <p:nvPr/>
        </p:nvSpPr>
        <p:spPr>
          <a:xfrm>
            <a:off x="6629686" y="343882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博多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E67627E-15A1-43CB-A46C-B45E32B7AF44}"/>
              </a:ext>
            </a:extLst>
          </p:cNvPr>
          <p:cNvSpPr txBox="1"/>
          <p:nvPr/>
        </p:nvSpPr>
        <p:spPr>
          <a:xfrm>
            <a:off x="6789236" y="321124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31.68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CACDC37-1249-40C3-B223-6E6C3E66C59F}"/>
              </a:ext>
            </a:extLst>
          </p:cNvPr>
          <p:cNvSpPr txBox="1"/>
          <p:nvPr/>
        </p:nvSpPr>
        <p:spPr>
          <a:xfrm>
            <a:off x="6777510" y="33178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29.16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91AF33D-D0D2-480F-B484-97E7F0E76637}"/>
              </a:ext>
            </a:extLst>
          </p:cNvPr>
          <p:cNvSpPr txBox="1"/>
          <p:nvPr/>
        </p:nvSpPr>
        <p:spPr>
          <a:xfrm>
            <a:off x="7112695" y="311335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東比恵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2E5F4A2F-5F1B-4E8F-B2D3-46A28BB2CED6}"/>
              </a:ext>
            </a:extLst>
          </p:cNvPr>
          <p:cNvSpPr txBox="1"/>
          <p:nvPr/>
        </p:nvSpPr>
        <p:spPr>
          <a:xfrm>
            <a:off x="6865388" y="1442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42.19%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79F1F6D-4E84-4142-B883-80D4BB38E1BC}"/>
              </a:ext>
            </a:extLst>
          </p:cNvPr>
          <p:cNvSpPr txBox="1"/>
          <p:nvPr/>
        </p:nvSpPr>
        <p:spPr>
          <a:xfrm>
            <a:off x="6865387" y="156183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21.05%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D1CE97-2857-44F3-A9F0-F6522986E8FA}"/>
              </a:ext>
            </a:extLst>
          </p:cNvPr>
          <p:cNvSpPr txBox="1"/>
          <p:nvPr/>
        </p:nvSpPr>
        <p:spPr>
          <a:xfrm rot="1800000">
            <a:off x="5483317" y="221926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千代県庁口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05853A8-6DCB-4D79-B76E-AD4AEB5BE6A0}"/>
              </a:ext>
            </a:extLst>
          </p:cNvPr>
          <p:cNvSpPr txBox="1"/>
          <p:nvPr/>
        </p:nvSpPr>
        <p:spPr>
          <a:xfrm>
            <a:off x="7742248" y="259281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福岡空港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9EBD70A-24B7-434D-BFD4-D1EE0D4D95F9}"/>
              </a:ext>
            </a:extLst>
          </p:cNvPr>
          <p:cNvSpPr txBox="1"/>
          <p:nvPr/>
        </p:nvSpPr>
        <p:spPr>
          <a:xfrm>
            <a:off x="8047654" y="311263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1.54%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A588ADC-6CBC-4DA4-BBC0-47FB845AF817}"/>
              </a:ext>
            </a:extLst>
          </p:cNvPr>
          <p:cNvSpPr txBox="1"/>
          <p:nvPr/>
        </p:nvSpPr>
        <p:spPr>
          <a:xfrm>
            <a:off x="8045879" y="298652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21.49%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4885B04-C328-4E00-A98D-2D499A182248}"/>
              </a:ext>
            </a:extLst>
          </p:cNvPr>
          <p:cNvSpPr txBox="1"/>
          <p:nvPr/>
        </p:nvSpPr>
        <p:spPr>
          <a:xfrm>
            <a:off x="6111442" y="318377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祇園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CB02E8C-F961-483A-AE6F-0F9D31EBFFD2}"/>
              </a:ext>
            </a:extLst>
          </p:cNvPr>
          <p:cNvSpPr txBox="1"/>
          <p:nvPr/>
        </p:nvSpPr>
        <p:spPr>
          <a:xfrm rot="1800000">
            <a:off x="5530397" y="1720622"/>
            <a:ext cx="1082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馬出九大病院前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8AC30FD-0173-4C8D-9417-A73E80506652}"/>
              </a:ext>
            </a:extLst>
          </p:cNvPr>
          <p:cNvSpPr txBox="1"/>
          <p:nvPr/>
        </p:nvSpPr>
        <p:spPr>
          <a:xfrm>
            <a:off x="6127649" y="26661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25.41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6BB474E-EC62-4EA1-A9D5-B1BC7F0E381B}"/>
              </a:ext>
            </a:extLst>
          </p:cNvPr>
          <p:cNvSpPr txBox="1"/>
          <p:nvPr/>
        </p:nvSpPr>
        <p:spPr>
          <a:xfrm>
            <a:off x="6127648" y="27855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26.92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1FDC6ED-4EA5-4931-AC46-F671766930F5}"/>
              </a:ext>
            </a:extLst>
          </p:cNvPr>
          <p:cNvSpPr txBox="1"/>
          <p:nvPr/>
        </p:nvSpPr>
        <p:spPr>
          <a:xfrm>
            <a:off x="6381225" y="23695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0937EC93-1063-44C1-A481-0643BD7192F0}"/>
              </a:ext>
            </a:extLst>
          </p:cNvPr>
          <p:cNvSpPr txBox="1"/>
          <p:nvPr/>
        </p:nvSpPr>
        <p:spPr>
          <a:xfrm>
            <a:off x="6381224" y="24804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19594D2-5040-4F63-AA9B-B894609C86B6}"/>
              </a:ext>
            </a:extLst>
          </p:cNvPr>
          <p:cNvSpPr txBox="1"/>
          <p:nvPr/>
        </p:nvSpPr>
        <p:spPr>
          <a:xfrm>
            <a:off x="6865387" y="188383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58FE995-ED62-46B4-927E-02B31B5ECCA1}"/>
              </a:ext>
            </a:extLst>
          </p:cNvPr>
          <p:cNvSpPr txBox="1"/>
          <p:nvPr/>
        </p:nvSpPr>
        <p:spPr>
          <a:xfrm>
            <a:off x="6865386" y="200329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E8F0DEBB-9AD7-4633-B053-41BDD51A6E54}"/>
              </a:ext>
            </a:extLst>
          </p:cNvPr>
          <p:cNvSpPr txBox="1"/>
          <p:nvPr/>
        </p:nvSpPr>
        <p:spPr>
          <a:xfrm rot="1800000">
            <a:off x="5889346" y="14192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箱崎宮前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D0FB933-1508-4F96-9864-5D523C6F18DB}"/>
              </a:ext>
            </a:extLst>
          </p:cNvPr>
          <p:cNvSpPr txBox="1"/>
          <p:nvPr/>
        </p:nvSpPr>
        <p:spPr>
          <a:xfrm rot="1800000">
            <a:off x="5848328" y="89340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箱崎九大前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EE29915-3767-47A7-B5CE-590E4E81E404}"/>
              </a:ext>
            </a:extLst>
          </p:cNvPr>
          <p:cNvSpPr txBox="1"/>
          <p:nvPr/>
        </p:nvSpPr>
        <p:spPr>
          <a:xfrm>
            <a:off x="6686260" y="101303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95CFF05-C7BE-4EB2-9AFD-61801E116128}"/>
              </a:ext>
            </a:extLst>
          </p:cNvPr>
          <p:cNvSpPr txBox="1"/>
          <p:nvPr/>
        </p:nvSpPr>
        <p:spPr>
          <a:xfrm>
            <a:off x="6686259" y="1132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43C4034-69DC-4A70-909B-F049BB81860B}"/>
              </a:ext>
            </a:extLst>
          </p:cNvPr>
          <p:cNvSpPr txBox="1"/>
          <p:nvPr/>
        </p:nvSpPr>
        <p:spPr>
          <a:xfrm rot="1800000">
            <a:off x="6459331" y="3598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貝塚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9D261B-6321-4BA1-9FD6-7EB639B6DF32}"/>
              </a:ext>
            </a:extLst>
          </p:cNvPr>
          <p:cNvSpPr txBox="1"/>
          <p:nvPr/>
        </p:nvSpPr>
        <p:spPr>
          <a:xfrm>
            <a:off x="7001185" y="3597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18.91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764FB98-3380-4EC0-BE38-E005776B3246}"/>
              </a:ext>
            </a:extLst>
          </p:cNvPr>
          <p:cNvSpPr txBox="1"/>
          <p:nvPr/>
        </p:nvSpPr>
        <p:spPr>
          <a:xfrm>
            <a:off x="7052482" y="47663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7.04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E41ED71-96B3-448E-82AD-01A775EE58DB}"/>
              </a:ext>
            </a:extLst>
          </p:cNvPr>
          <p:cNvSpPr txBox="1"/>
          <p:nvPr/>
        </p:nvSpPr>
        <p:spPr>
          <a:xfrm>
            <a:off x="7499912" y="337762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27.14%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BD98178-6C82-4851-8F38-ADC970B93D8D}"/>
              </a:ext>
            </a:extLst>
          </p:cNvPr>
          <p:cNvSpPr txBox="1"/>
          <p:nvPr/>
        </p:nvSpPr>
        <p:spPr>
          <a:xfrm>
            <a:off x="7496027" y="325185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40.58%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BA66E3A-E078-49B0-A403-C5D862329327}"/>
              </a:ext>
            </a:extLst>
          </p:cNvPr>
          <p:cNvSpPr txBox="1"/>
          <p:nvPr/>
        </p:nvSpPr>
        <p:spPr>
          <a:xfrm rot="1800000">
            <a:off x="6395211" y="3843935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渡辺通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38F50F3-5A0A-4948-A9B9-A4F27008E1A7}"/>
              </a:ext>
            </a:extLst>
          </p:cNvPr>
          <p:cNvSpPr txBox="1"/>
          <p:nvPr/>
        </p:nvSpPr>
        <p:spPr>
          <a:xfrm>
            <a:off x="6256062" y="365756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19.21%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A073925-DC47-425B-A4AC-6969A8A277FF}"/>
              </a:ext>
            </a:extLst>
          </p:cNvPr>
          <p:cNvSpPr txBox="1"/>
          <p:nvPr/>
        </p:nvSpPr>
        <p:spPr>
          <a:xfrm>
            <a:off x="6256022" y="35400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63.64%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B64CFE73-8CC3-401D-84BD-81A299F9C0F3}"/>
              </a:ext>
            </a:extLst>
          </p:cNvPr>
          <p:cNvSpPr txBox="1"/>
          <p:nvPr/>
        </p:nvSpPr>
        <p:spPr>
          <a:xfrm rot="1800000">
            <a:off x="5795961" y="40771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692A12A2-65CD-4433-98EE-55C1D6391E03}"/>
              </a:ext>
            </a:extLst>
          </p:cNvPr>
          <p:cNvSpPr txBox="1"/>
          <p:nvPr/>
        </p:nvSpPr>
        <p:spPr>
          <a:xfrm>
            <a:off x="5895247" y="39139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22.86%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16F933A6-C2DD-4A49-B58F-EF9D22A5CA7D}"/>
              </a:ext>
            </a:extLst>
          </p:cNvPr>
          <p:cNvSpPr txBox="1"/>
          <p:nvPr/>
        </p:nvSpPr>
        <p:spPr>
          <a:xfrm>
            <a:off x="5893472" y="37877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D8D8CF8-848D-4553-92A9-B26BF018196E}"/>
              </a:ext>
            </a:extLst>
          </p:cNvPr>
          <p:cNvSpPr txBox="1"/>
          <p:nvPr/>
        </p:nvSpPr>
        <p:spPr>
          <a:xfrm rot="1800000">
            <a:off x="5188592" y="421075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薬院大通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3418500-1B40-44EB-BFCA-B82C1B451329}"/>
              </a:ext>
            </a:extLst>
          </p:cNvPr>
          <p:cNvSpPr txBox="1"/>
          <p:nvPr/>
        </p:nvSpPr>
        <p:spPr>
          <a:xfrm>
            <a:off x="5160189" y="37873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14.80%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55D2FAF3-2E0D-4D8C-AEFA-165E7691AC1A}"/>
              </a:ext>
            </a:extLst>
          </p:cNvPr>
          <p:cNvSpPr txBox="1"/>
          <p:nvPr/>
        </p:nvSpPr>
        <p:spPr>
          <a:xfrm>
            <a:off x="5158248" y="369148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43.20%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3B21BE7-0329-4973-A36C-6CA9C44FD6CF}"/>
              </a:ext>
            </a:extLst>
          </p:cNvPr>
          <p:cNvSpPr txBox="1"/>
          <p:nvPr/>
        </p:nvSpPr>
        <p:spPr>
          <a:xfrm rot="1800000">
            <a:off x="4597407" y="395437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桜坂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D823F18D-E6D6-4BC7-BDC9-778711FC1E21}"/>
              </a:ext>
            </a:extLst>
          </p:cNvPr>
          <p:cNvSpPr txBox="1"/>
          <p:nvPr/>
        </p:nvSpPr>
        <p:spPr>
          <a:xfrm>
            <a:off x="4711290" y="444631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11.68%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BBC0C53B-18C1-4958-A82B-64C37C508D0E}"/>
              </a:ext>
            </a:extLst>
          </p:cNvPr>
          <p:cNvSpPr txBox="1"/>
          <p:nvPr/>
        </p:nvSpPr>
        <p:spPr>
          <a:xfrm>
            <a:off x="4707405" y="43205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48.61%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D2C9ECBF-35A8-4181-BA43-DE8D07F7719C}"/>
              </a:ext>
            </a:extLst>
          </p:cNvPr>
          <p:cNvSpPr txBox="1"/>
          <p:nvPr/>
        </p:nvSpPr>
        <p:spPr>
          <a:xfrm rot="1800000">
            <a:off x="3640292" y="389111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六本松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0C6A3E9-4F44-42A1-82E2-F5BD7BFDBE09}"/>
              </a:ext>
            </a:extLst>
          </p:cNvPr>
          <p:cNvSpPr txBox="1"/>
          <p:nvPr/>
        </p:nvSpPr>
        <p:spPr>
          <a:xfrm>
            <a:off x="4235349" y="41722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E0E807A-45A8-44A4-A9EF-AE02C3158FB5}"/>
              </a:ext>
            </a:extLst>
          </p:cNvPr>
          <p:cNvSpPr txBox="1"/>
          <p:nvPr/>
        </p:nvSpPr>
        <p:spPr>
          <a:xfrm>
            <a:off x="4231464" y="4046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20.79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5B013ADF-03EB-4699-92F6-D981C545E544}"/>
              </a:ext>
            </a:extLst>
          </p:cNvPr>
          <p:cNvSpPr txBox="1"/>
          <p:nvPr/>
        </p:nvSpPr>
        <p:spPr>
          <a:xfrm rot="1800000">
            <a:off x="3267418" y="419127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別府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60B136-F110-47E9-9C2B-04305A86C63F}"/>
              </a:ext>
            </a:extLst>
          </p:cNvPr>
          <p:cNvSpPr txBox="1"/>
          <p:nvPr/>
        </p:nvSpPr>
        <p:spPr>
          <a:xfrm>
            <a:off x="4114697" y="44454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11.38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FF3CDFFA-9789-4453-BFA0-9019EC527A85}"/>
              </a:ext>
            </a:extLst>
          </p:cNvPr>
          <p:cNvSpPr txBox="1"/>
          <p:nvPr/>
        </p:nvSpPr>
        <p:spPr>
          <a:xfrm>
            <a:off x="4110812" y="43197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58.40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BCDD2465-4417-4672-9084-94678FD90F71}"/>
              </a:ext>
            </a:extLst>
          </p:cNvPr>
          <p:cNvSpPr txBox="1"/>
          <p:nvPr/>
        </p:nvSpPr>
        <p:spPr>
          <a:xfrm rot="1800000">
            <a:off x="2986945" y="481185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茶山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383263A-2B7F-45AA-9BE0-2925082D8A6B}"/>
              </a:ext>
            </a:extLst>
          </p:cNvPr>
          <p:cNvSpPr txBox="1"/>
          <p:nvPr/>
        </p:nvSpPr>
        <p:spPr>
          <a:xfrm>
            <a:off x="3864999" y="495538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A8919FE1-D2DE-41B3-8C71-5DA57D14349A}"/>
              </a:ext>
            </a:extLst>
          </p:cNvPr>
          <p:cNvSpPr txBox="1"/>
          <p:nvPr/>
        </p:nvSpPr>
        <p:spPr>
          <a:xfrm>
            <a:off x="3813702" y="48370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48.87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9B03628B-B7CE-4ADF-A014-6E5B5C379450}"/>
              </a:ext>
            </a:extLst>
          </p:cNvPr>
          <p:cNvSpPr txBox="1"/>
          <p:nvPr/>
        </p:nvSpPr>
        <p:spPr>
          <a:xfrm rot="1800000">
            <a:off x="2804625" y="521268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金山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3016BD7-46C7-4535-AAF4-D5D02D8ABB0B}"/>
              </a:ext>
            </a:extLst>
          </p:cNvPr>
          <p:cNvSpPr txBox="1"/>
          <p:nvPr/>
        </p:nvSpPr>
        <p:spPr>
          <a:xfrm>
            <a:off x="3424778" y="5416561"/>
            <a:ext cx="5437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3D308E26-915A-40CC-B443-B23389D3E48E}"/>
              </a:ext>
            </a:extLst>
          </p:cNvPr>
          <p:cNvSpPr txBox="1"/>
          <p:nvPr/>
        </p:nvSpPr>
        <p:spPr>
          <a:xfrm>
            <a:off x="3471469" y="529818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C88619D8-9E17-450A-9B1E-11C12BE68C9E}"/>
              </a:ext>
            </a:extLst>
          </p:cNvPr>
          <p:cNvSpPr txBox="1"/>
          <p:nvPr/>
        </p:nvSpPr>
        <p:spPr>
          <a:xfrm>
            <a:off x="3933410" y="585062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CAF4146E-4C40-4788-8503-E82482F5D045}"/>
              </a:ext>
            </a:extLst>
          </p:cNvPr>
          <p:cNvSpPr txBox="1"/>
          <p:nvPr/>
        </p:nvSpPr>
        <p:spPr>
          <a:xfrm>
            <a:off x="3882113" y="573224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77.13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3CDDAD9-B449-4E04-BE06-BCF1645E9E19}"/>
              </a:ext>
            </a:extLst>
          </p:cNvPr>
          <p:cNvSpPr txBox="1"/>
          <p:nvPr/>
        </p:nvSpPr>
        <p:spPr>
          <a:xfrm rot="1800000">
            <a:off x="2804625" y="567464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七隈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6BE3B0D7-E297-4AA5-8409-9D24C74377C8}"/>
              </a:ext>
            </a:extLst>
          </p:cNvPr>
          <p:cNvSpPr txBox="1"/>
          <p:nvPr/>
        </p:nvSpPr>
        <p:spPr>
          <a:xfrm rot="1800000">
            <a:off x="2744021" y="597185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86D10571-A83C-485B-9E62-462949AF66C7}"/>
              </a:ext>
            </a:extLst>
          </p:cNvPr>
          <p:cNvSpPr txBox="1"/>
          <p:nvPr/>
        </p:nvSpPr>
        <p:spPr>
          <a:xfrm>
            <a:off x="3720539" y="62260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DEA71266-0AC1-470E-AC22-CA8216751A3E}"/>
              </a:ext>
            </a:extLst>
          </p:cNvPr>
          <p:cNvSpPr txBox="1"/>
          <p:nvPr/>
        </p:nvSpPr>
        <p:spPr>
          <a:xfrm>
            <a:off x="3669242" y="61077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45.51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A4D1A6C9-FB0E-4F16-BEC0-62FE689664D6}"/>
              </a:ext>
            </a:extLst>
          </p:cNvPr>
          <p:cNvSpPr txBox="1"/>
          <p:nvPr/>
        </p:nvSpPr>
        <p:spPr>
          <a:xfrm rot="1800000">
            <a:off x="2601177" y="603363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梅林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0F015C83-CE75-4EB7-BC48-E4CF232C985A}"/>
              </a:ext>
            </a:extLst>
          </p:cNvPr>
          <p:cNvSpPr txBox="1"/>
          <p:nvPr/>
        </p:nvSpPr>
        <p:spPr>
          <a:xfrm>
            <a:off x="3246043" y="647499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6.26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065B6B4C-313E-43E4-8642-509F5D4130DC}"/>
              </a:ext>
            </a:extLst>
          </p:cNvPr>
          <p:cNvSpPr txBox="1"/>
          <p:nvPr/>
        </p:nvSpPr>
        <p:spPr>
          <a:xfrm>
            <a:off x="3187177" y="636727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46.15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B5DCB43-8AB6-4CCF-8A94-EC8F5FAA4EAC}"/>
              </a:ext>
            </a:extLst>
          </p:cNvPr>
          <p:cNvSpPr txBox="1"/>
          <p:nvPr/>
        </p:nvSpPr>
        <p:spPr>
          <a:xfrm rot="1800000">
            <a:off x="2289552" y="586767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野芥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AA8652A6-79DF-4EDD-8020-6E5D111700CF}"/>
              </a:ext>
            </a:extLst>
          </p:cNvPr>
          <p:cNvSpPr txBox="1"/>
          <p:nvPr/>
        </p:nvSpPr>
        <p:spPr>
          <a:xfrm>
            <a:off x="2321498" y="6415850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8.59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7153DAB0-9463-4559-8E61-CD2FF274CF37}"/>
              </a:ext>
            </a:extLst>
          </p:cNvPr>
          <p:cNvSpPr txBox="1"/>
          <p:nvPr/>
        </p:nvSpPr>
        <p:spPr>
          <a:xfrm>
            <a:off x="2270201" y="62923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32.23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ADD76D6B-DD0A-43EA-889E-B7ECB6D56B93}"/>
              </a:ext>
            </a:extLst>
          </p:cNvPr>
          <p:cNvSpPr txBox="1"/>
          <p:nvPr/>
        </p:nvSpPr>
        <p:spPr>
          <a:xfrm rot="1800000">
            <a:off x="1828561" y="572945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賀茂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9162A132-D878-48B5-8A67-A9E31FD9923F}"/>
              </a:ext>
            </a:extLst>
          </p:cNvPr>
          <p:cNvSpPr txBox="1"/>
          <p:nvPr/>
        </p:nvSpPr>
        <p:spPr>
          <a:xfrm>
            <a:off x="1851526" y="6280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0A35785-62F3-440C-A32B-965C87B8B518}"/>
              </a:ext>
            </a:extLst>
          </p:cNvPr>
          <p:cNvSpPr txBox="1"/>
          <p:nvPr/>
        </p:nvSpPr>
        <p:spPr>
          <a:xfrm>
            <a:off x="1851029" y="615691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38.06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BD278B31-743A-45BF-B72C-C1407CA17869}"/>
              </a:ext>
            </a:extLst>
          </p:cNvPr>
          <p:cNvSpPr txBox="1"/>
          <p:nvPr/>
        </p:nvSpPr>
        <p:spPr>
          <a:xfrm>
            <a:off x="851389" y="5861230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次郎丸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98A2F0A2-FBC9-4089-A1CC-A6E7615C0999}"/>
              </a:ext>
            </a:extLst>
          </p:cNvPr>
          <p:cNvSpPr txBox="1"/>
          <p:nvPr/>
        </p:nvSpPr>
        <p:spPr>
          <a:xfrm>
            <a:off x="1343192" y="614723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34213611-236F-471D-9C81-D468A00045EA}"/>
              </a:ext>
            </a:extLst>
          </p:cNvPr>
          <p:cNvSpPr txBox="1"/>
          <p:nvPr/>
        </p:nvSpPr>
        <p:spPr>
          <a:xfrm>
            <a:off x="1291895" y="60180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CA158316-E2FF-4350-94B1-E79916318B85}"/>
              </a:ext>
            </a:extLst>
          </p:cNvPr>
          <p:cNvSpPr txBox="1"/>
          <p:nvPr/>
        </p:nvSpPr>
        <p:spPr>
          <a:xfrm>
            <a:off x="617789" y="533462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橋本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17E70D69-72C8-491A-AD4C-BEA49B5B04F2}"/>
              </a:ext>
            </a:extLst>
          </p:cNvPr>
          <p:cNvSpPr txBox="1"/>
          <p:nvPr/>
        </p:nvSpPr>
        <p:spPr>
          <a:xfrm>
            <a:off x="912827" y="5413471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10.21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5BF06510-DF1C-4B4B-944B-B0BBEED07A4B}"/>
              </a:ext>
            </a:extLst>
          </p:cNvPr>
          <p:cNvSpPr txBox="1"/>
          <p:nvPr/>
        </p:nvSpPr>
        <p:spPr>
          <a:xfrm>
            <a:off x="1011743" y="528109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80.61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34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AB911F7-662D-45D1-B396-6D6B7B4C6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7" t="18332" r="2608" b="18485"/>
          <a:stretch/>
        </p:blipFill>
        <p:spPr>
          <a:xfrm>
            <a:off x="2161309" y="987137"/>
            <a:ext cx="4509655" cy="4333009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38C766C7-D608-424E-9E27-5A1E39DF3303}"/>
              </a:ext>
            </a:extLst>
          </p:cNvPr>
          <p:cNvSpPr/>
          <p:nvPr/>
        </p:nvSpPr>
        <p:spPr>
          <a:xfrm>
            <a:off x="5372186" y="4168024"/>
            <a:ext cx="53284" cy="532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EA90F7-18FE-4E9C-8225-F69325176C40}"/>
              </a:ext>
            </a:extLst>
          </p:cNvPr>
          <p:cNvSpPr txBox="1"/>
          <p:nvPr/>
        </p:nvSpPr>
        <p:spPr>
          <a:xfrm>
            <a:off x="5505075" y="4056166"/>
            <a:ext cx="11801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Subway station</a:t>
            </a:r>
            <a:endParaRPr lang="zh-CN" altLang="en-US" sz="12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5C57852-BE63-40F5-9096-9732C16A3C03}"/>
              </a:ext>
            </a:extLst>
          </p:cNvPr>
          <p:cNvSpPr/>
          <p:nvPr/>
        </p:nvSpPr>
        <p:spPr>
          <a:xfrm>
            <a:off x="5292581" y="4464248"/>
            <a:ext cx="212494" cy="212494"/>
          </a:xfrm>
          <a:prstGeom prst="ellipse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0C593C-CAC9-4506-A488-13974439C465}"/>
              </a:ext>
            </a:extLst>
          </p:cNvPr>
          <p:cNvSpPr txBox="1"/>
          <p:nvPr/>
        </p:nvSpPr>
        <p:spPr>
          <a:xfrm>
            <a:off x="5642934" y="4431995"/>
            <a:ext cx="904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Buffer area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5569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F4DF693C-C308-4571-A343-B1D21225C863}"/>
              </a:ext>
            </a:extLst>
          </p:cNvPr>
          <p:cNvGrpSpPr/>
          <p:nvPr/>
        </p:nvGrpSpPr>
        <p:grpSpPr>
          <a:xfrm>
            <a:off x="1191876" y="636906"/>
            <a:ext cx="8295024" cy="5935702"/>
            <a:chOff x="1191876" y="636906"/>
            <a:chExt cx="8295024" cy="5935702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DEF6195-17DE-4885-9778-1765CD23BDFA}"/>
                </a:ext>
              </a:extLst>
            </p:cNvPr>
            <p:cNvSpPr/>
            <p:nvPr/>
          </p:nvSpPr>
          <p:spPr>
            <a:xfrm>
              <a:off x="1191876" y="2609847"/>
              <a:ext cx="2888673" cy="13300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23 types of land use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1FD9100-1495-4944-8CB6-0F3123CCDE01}"/>
                </a:ext>
              </a:extLst>
            </p:cNvPr>
            <p:cNvSpPr/>
            <p:nvPr/>
          </p:nvSpPr>
          <p:spPr>
            <a:xfrm>
              <a:off x="7335982" y="295654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Entertainment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325B09A5-626C-48BC-8A5B-C622355B85C9}"/>
                </a:ext>
              </a:extLst>
            </p:cNvPr>
            <p:cNvCxnSpPr>
              <a:cxnSpLocks/>
            </p:cNvCxnSpPr>
            <p:nvPr/>
          </p:nvCxnSpPr>
          <p:spPr>
            <a:xfrm>
              <a:off x="4497890" y="3273834"/>
              <a:ext cx="190153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2659541-D6AE-4730-8252-76E72DEE2E4D}"/>
                </a:ext>
              </a:extLst>
            </p:cNvPr>
            <p:cNvSpPr txBox="1"/>
            <p:nvPr/>
          </p:nvSpPr>
          <p:spPr>
            <a:xfrm>
              <a:off x="4569250" y="1954308"/>
              <a:ext cx="17588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Filter conditions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BCB557F-9DD6-4C4E-B88E-047996A755BC}"/>
                </a:ext>
              </a:extLst>
            </p:cNvPr>
            <p:cNvSpPr txBox="1"/>
            <p:nvPr/>
          </p:nvSpPr>
          <p:spPr>
            <a:xfrm>
              <a:off x="4194848" y="4553385"/>
              <a:ext cx="316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2. Commonly exist in most catchment area of subway stations.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1ECE045-5E4D-41AB-BE15-810A81283CFB}"/>
                </a:ext>
              </a:extLst>
            </p:cNvPr>
            <p:cNvSpPr txBox="1"/>
            <p:nvPr/>
          </p:nvSpPr>
          <p:spPr>
            <a:xfrm>
              <a:off x="1902678" y="1954308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Original data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043D36D-EA88-41CD-A4D9-ED713BC7D86E}"/>
                </a:ext>
              </a:extLst>
            </p:cNvPr>
            <p:cNvSpPr txBox="1"/>
            <p:nvPr/>
          </p:nvSpPr>
          <p:spPr>
            <a:xfrm>
              <a:off x="7617794" y="636906"/>
              <a:ext cx="15872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Reserved item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F0AB872-BFDB-42BB-A660-50F6B242BD08}"/>
                </a:ext>
              </a:extLst>
            </p:cNvPr>
            <p:cNvSpPr txBox="1"/>
            <p:nvPr/>
          </p:nvSpPr>
          <p:spPr>
            <a:xfrm>
              <a:off x="4194849" y="3848858"/>
              <a:ext cx="31649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1. Have relative larger building area.</a:t>
              </a:r>
              <a:endParaRPr lang="zh-CN" altLang="en-US" dirty="0"/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6C337F3B-0422-42CB-9D14-415F34DA7023}"/>
                </a:ext>
              </a:extLst>
            </p:cNvPr>
            <p:cNvSpPr/>
            <p:nvPr/>
          </p:nvSpPr>
          <p:spPr>
            <a:xfrm>
              <a:off x="7335982" y="240675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Hotel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28B894B7-806A-414A-BDA4-43DC6D9F9382}"/>
                </a:ext>
              </a:extLst>
            </p:cNvPr>
            <p:cNvSpPr/>
            <p:nvPr/>
          </p:nvSpPr>
          <p:spPr>
            <a:xfrm>
              <a:off x="7335982" y="405613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Apartment house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1C76ED21-7D70-4173-9AA3-C843891EFE1B}"/>
                </a:ext>
              </a:extLst>
            </p:cNvPr>
            <p:cNvSpPr/>
            <p:nvPr/>
          </p:nvSpPr>
          <p:spPr>
            <a:xfrm>
              <a:off x="7335982" y="3506342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Residence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DBD131C0-19EE-4A10-A442-C3BEE8D88FFB}"/>
                </a:ext>
              </a:extLst>
            </p:cNvPr>
            <p:cNvSpPr/>
            <p:nvPr/>
          </p:nvSpPr>
          <p:spPr>
            <a:xfrm>
              <a:off x="7335982" y="515573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Government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49D849EC-4503-473B-90D4-0932EB4B78AC}"/>
                </a:ext>
              </a:extLst>
            </p:cNvPr>
            <p:cNvSpPr/>
            <p:nvPr/>
          </p:nvSpPr>
          <p:spPr>
            <a:xfrm>
              <a:off x="7335982" y="460593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Dwelling with shop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407E247A-66F9-472F-B712-5B09FF87440F}"/>
                </a:ext>
              </a:extLst>
            </p:cNvPr>
            <p:cNvSpPr/>
            <p:nvPr/>
          </p:nvSpPr>
          <p:spPr>
            <a:xfrm>
              <a:off x="7335982" y="625532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Culture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255C691F-34C6-46BE-B9AE-C923BABA82E2}"/>
                </a:ext>
              </a:extLst>
            </p:cNvPr>
            <p:cNvSpPr/>
            <p:nvPr/>
          </p:nvSpPr>
          <p:spPr>
            <a:xfrm>
              <a:off x="7335982" y="570552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Education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D4D7C7E2-26BD-4844-A7A9-312F5D336F53}"/>
                </a:ext>
              </a:extLst>
            </p:cNvPr>
            <p:cNvSpPr/>
            <p:nvPr/>
          </p:nvSpPr>
          <p:spPr>
            <a:xfrm>
              <a:off x="7335982" y="185695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Commerce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3D36B7B4-DE6A-4683-90C1-C7D9E5671232}"/>
                </a:ext>
              </a:extLst>
            </p:cNvPr>
            <p:cNvSpPr/>
            <p:nvPr/>
          </p:nvSpPr>
          <p:spPr>
            <a:xfrm>
              <a:off x="7335982" y="130715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Business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5" name="左大括号 34">
              <a:extLst>
                <a:ext uri="{FF2B5EF4-FFF2-40B4-BE49-F238E27FC236}">
                  <a16:creationId xmlns:a16="http://schemas.microsoft.com/office/drawing/2014/main" id="{3CB8B575-5637-4C0A-9943-55C419378D76}"/>
                </a:ext>
              </a:extLst>
            </p:cNvPr>
            <p:cNvSpPr/>
            <p:nvPr/>
          </p:nvSpPr>
          <p:spPr>
            <a:xfrm>
              <a:off x="6889173" y="1465802"/>
              <a:ext cx="332509" cy="4948162"/>
            </a:xfrm>
            <a:prstGeom prst="leftBrace">
              <a:avLst>
                <a:gd name="adj1" fmla="val 27083"/>
                <a:gd name="adj2" fmla="val 3698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631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583712C-7DD9-4A5C-9F19-73CE89F53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168785"/>
              </p:ext>
            </p:extLst>
          </p:nvPr>
        </p:nvGraphicFramePr>
        <p:xfrm>
          <a:off x="770873" y="2003866"/>
          <a:ext cx="5076115" cy="2193227"/>
        </p:xfrm>
        <a:graphic>
          <a:graphicData uri="http://schemas.openxmlformats.org/drawingml/2006/table">
            <a:tbl>
              <a:tblPr/>
              <a:tblGrid>
                <a:gridCol w="1548588">
                  <a:extLst>
                    <a:ext uri="{9D8B030D-6E8A-4147-A177-3AD203B41FA5}">
                      <a16:colId xmlns:a16="http://schemas.microsoft.com/office/drawing/2014/main" val="2931645292"/>
                    </a:ext>
                  </a:extLst>
                </a:gridCol>
                <a:gridCol w="1843212">
                  <a:extLst>
                    <a:ext uri="{9D8B030D-6E8A-4147-A177-3AD203B41FA5}">
                      <a16:colId xmlns:a16="http://schemas.microsoft.com/office/drawing/2014/main" val="3783189538"/>
                    </a:ext>
                  </a:extLst>
                </a:gridCol>
                <a:gridCol w="1684315">
                  <a:extLst>
                    <a:ext uri="{9D8B030D-6E8A-4147-A177-3AD203B41FA5}">
                      <a16:colId xmlns:a16="http://schemas.microsoft.com/office/drawing/2014/main" val="376179093"/>
                    </a:ext>
                  </a:extLst>
                </a:gridCol>
              </a:tblGrid>
              <a:tr h="412714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KMO and Bartlett's Test</a:t>
                      </a:r>
                    </a:p>
                  </a:txBody>
                  <a:tcPr marL="96384" marR="96384" marT="48192" marB="481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7244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Kaiser-Meyer-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Olkin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 Measure of Sampling Adequacy.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0.756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060487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Bartlett's Test of Sphericity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Approx. Chi-Square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346.086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0759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MingLiU" panose="02020509000000000000" pitchFamily="49" charset="-120"/>
                        <a:cs typeface="Times New Roman" panose="02020603050405020304" pitchFamily="18" charset="0"/>
                      </a:endParaRP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45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906265"/>
                  </a:ext>
                </a:extLst>
              </a:tr>
              <a:tr h="3783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Sig.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0.000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010620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824086D-FFB8-4AAF-8361-76899B6B0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550534"/>
              </p:ext>
            </p:extLst>
          </p:nvPr>
        </p:nvGraphicFramePr>
        <p:xfrm>
          <a:off x="6370005" y="1152395"/>
          <a:ext cx="4581918" cy="3954780"/>
        </p:xfrm>
        <a:graphic>
          <a:graphicData uri="http://schemas.openxmlformats.org/drawingml/2006/table">
            <a:tbl>
              <a:tblPr/>
              <a:tblGrid>
                <a:gridCol w="1527306">
                  <a:extLst>
                    <a:ext uri="{9D8B030D-6E8A-4147-A177-3AD203B41FA5}">
                      <a16:colId xmlns:a16="http://schemas.microsoft.com/office/drawing/2014/main" val="684627454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2235102790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1567835937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Communalities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209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Initial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Extraction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806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8201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238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Hotel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6899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Entertainment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1738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215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Apartment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661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Dwelling With Shop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612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7527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5489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Culture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2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2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A328593-F5F5-48DD-A5B5-8C76F7F69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968588"/>
              </p:ext>
            </p:extLst>
          </p:nvPr>
        </p:nvGraphicFramePr>
        <p:xfrm>
          <a:off x="2808336" y="157918"/>
          <a:ext cx="388084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14A33BD8-9DFF-471A-98E3-5A3F8F5070E3}"/>
              </a:ext>
            </a:extLst>
          </p:cNvPr>
          <p:cNvSpPr txBox="1"/>
          <p:nvPr/>
        </p:nvSpPr>
        <p:spPr>
          <a:xfrm>
            <a:off x="7182476" y="163436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880CC96-439C-4236-8F51-D6CB5DA9D3CB}"/>
              </a:ext>
            </a:extLst>
          </p:cNvPr>
          <p:cNvSpPr/>
          <p:nvPr/>
        </p:nvSpPr>
        <p:spPr>
          <a:xfrm>
            <a:off x="3899901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EB02FA93-9492-448C-BEEE-DC5C2566E7D6}"/>
              </a:ext>
            </a:extLst>
          </p:cNvPr>
          <p:cNvSpPr/>
          <p:nvPr/>
        </p:nvSpPr>
        <p:spPr>
          <a:xfrm>
            <a:off x="5575498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28F46B7-3D4F-40D4-86B7-7EB5FE1EAB0E}"/>
              </a:ext>
            </a:extLst>
          </p:cNvPr>
          <p:cNvSpPr/>
          <p:nvPr/>
        </p:nvSpPr>
        <p:spPr>
          <a:xfrm>
            <a:off x="3888832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46E5829-DC2D-4298-ABC2-34B94C268C25}"/>
              </a:ext>
            </a:extLst>
          </p:cNvPr>
          <p:cNvSpPr/>
          <p:nvPr/>
        </p:nvSpPr>
        <p:spPr>
          <a:xfrm>
            <a:off x="5575497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E0BC8B1-2B1E-447B-9AA3-FAF1B618E2DF}"/>
              </a:ext>
            </a:extLst>
          </p:cNvPr>
          <p:cNvSpPr/>
          <p:nvPr/>
        </p:nvSpPr>
        <p:spPr>
          <a:xfrm>
            <a:off x="6157326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AECC7D3-E65E-4658-811E-078A095B40D9}"/>
              </a:ext>
            </a:extLst>
          </p:cNvPr>
          <p:cNvSpPr/>
          <p:nvPr/>
        </p:nvSpPr>
        <p:spPr>
          <a:xfrm>
            <a:off x="4433300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DE76E11-2A4D-4153-BAAE-DBE7264322E1}"/>
              </a:ext>
            </a:extLst>
          </p:cNvPr>
          <p:cNvSpPr/>
          <p:nvPr/>
        </p:nvSpPr>
        <p:spPr>
          <a:xfrm>
            <a:off x="4433300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BA2DDC9D-2E38-4015-B26B-164A168081E3}"/>
              </a:ext>
            </a:extLst>
          </p:cNvPr>
          <p:cNvSpPr/>
          <p:nvPr/>
        </p:nvSpPr>
        <p:spPr>
          <a:xfrm>
            <a:off x="498403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31" name="图表 30">
            <a:extLst>
              <a:ext uri="{FF2B5EF4-FFF2-40B4-BE49-F238E27FC236}">
                <a16:creationId xmlns:a16="http://schemas.microsoft.com/office/drawing/2014/main" id="{6EDECF43-5DEA-420E-8584-3A8A94373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3646663"/>
              </p:ext>
            </p:extLst>
          </p:nvPr>
        </p:nvGraphicFramePr>
        <p:xfrm>
          <a:off x="6348823" y="466726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图表 32">
            <a:extLst>
              <a:ext uri="{FF2B5EF4-FFF2-40B4-BE49-F238E27FC236}">
                <a16:creationId xmlns:a16="http://schemas.microsoft.com/office/drawing/2014/main" id="{F8034BF1-5508-4A93-82F8-D70BCE3F2A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2759787"/>
              </p:ext>
            </p:extLst>
          </p:nvPr>
        </p:nvGraphicFramePr>
        <p:xfrm>
          <a:off x="6348823" y="175933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4" name="图表 33">
            <a:extLst>
              <a:ext uri="{FF2B5EF4-FFF2-40B4-BE49-F238E27FC236}">
                <a16:creationId xmlns:a16="http://schemas.microsoft.com/office/drawing/2014/main" id="{6E2DA0ED-F983-40FA-9777-B5368F6961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3780"/>
              </p:ext>
            </p:extLst>
          </p:nvPr>
        </p:nvGraphicFramePr>
        <p:xfrm>
          <a:off x="6348823" y="306438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5" name="图表 34">
            <a:extLst>
              <a:ext uri="{FF2B5EF4-FFF2-40B4-BE49-F238E27FC236}">
                <a16:creationId xmlns:a16="http://schemas.microsoft.com/office/drawing/2014/main" id="{3A1E524E-10CE-43A8-9B54-28249338CC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272261"/>
              </p:ext>
            </p:extLst>
          </p:nvPr>
        </p:nvGraphicFramePr>
        <p:xfrm>
          <a:off x="6348823" y="4144898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6" name="图表 35">
            <a:extLst>
              <a:ext uri="{FF2B5EF4-FFF2-40B4-BE49-F238E27FC236}">
                <a16:creationId xmlns:a16="http://schemas.microsoft.com/office/drawing/2014/main" id="{05D4CA52-4656-460B-82D3-5E7F4725E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228232"/>
              </p:ext>
            </p:extLst>
          </p:nvPr>
        </p:nvGraphicFramePr>
        <p:xfrm>
          <a:off x="6345187" y="5226100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069800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D52D0284-56E3-4B81-A03C-EE5423148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42" t="21518" r="15760" b="10162"/>
          <a:stretch/>
        </p:blipFill>
        <p:spPr>
          <a:xfrm>
            <a:off x="6599660" y="5569372"/>
            <a:ext cx="1789960" cy="9960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4BCF958-9F46-4E3D-BDFC-0524FC142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8" t="21794" r="28910" b="9627"/>
          <a:stretch/>
        </p:blipFill>
        <p:spPr>
          <a:xfrm>
            <a:off x="6592040" y="4537032"/>
            <a:ext cx="1472567" cy="9899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8B8842C-5ABB-4A6C-9F18-8630687E20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45" t="11010" r="21412" b="8798"/>
          <a:stretch/>
        </p:blipFill>
        <p:spPr>
          <a:xfrm>
            <a:off x="6599660" y="2043050"/>
            <a:ext cx="1584961" cy="1104898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79FBE9C-2BA7-4A97-8B39-C71F9D8DD5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415464"/>
              </p:ext>
            </p:extLst>
          </p:nvPr>
        </p:nvGraphicFramePr>
        <p:xfrm>
          <a:off x="2194560" y="157918"/>
          <a:ext cx="457426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93420">
                  <a:extLst>
                    <a:ext uri="{9D8B030D-6E8A-4147-A177-3AD203B41FA5}">
                      <a16:colId xmlns:a16="http://schemas.microsoft.com/office/drawing/2014/main" val="1913005776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0.36%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8.90%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61A1A76B-5CCF-4892-A446-1D27DF6335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55" t="11530" r="23132" b="8520"/>
          <a:stretch/>
        </p:blipFill>
        <p:spPr>
          <a:xfrm>
            <a:off x="6592040" y="583992"/>
            <a:ext cx="1540720" cy="11015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C2F1173-4755-450D-9B96-D06F5D42EE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31" t="11478" r="21374" b="1198"/>
          <a:stretch/>
        </p:blipFill>
        <p:spPr>
          <a:xfrm>
            <a:off x="7032413" y="3264602"/>
            <a:ext cx="1175068" cy="123008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735EB7B-3AF3-43C3-A5E8-46B37B6B456D}"/>
              </a:ext>
            </a:extLst>
          </p:cNvPr>
          <p:cNvSpPr txBox="1"/>
          <p:nvPr/>
        </p:nvSpPr>
        <p:spPr>
          <a:xfrm>
            <a:off x="7048133" y="153911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09F9953-862F-4BEE-8125-9C82508FE643}"/>
              </a:ext>
            </a:extLst>
          </p:cNvPr>
          <p:cNvSpPr/>
          <p:nvPr/>
        </p:nvSpPr>
        <p:spPr>
          <a:xfrm>
            <a:off x="3286125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6604D100-7BD4-4C69-9B7D-5D2AF2E27E10}"/>
              </a:ext>
            </a:extLst>
          </p:cNvPr>
          <p:cNvSpPr/>
          <p:nvPr/>
        </p:nvSpPr>
        <p:spPr>
          <a:xfrm>
            <a:off x="4961722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332001F-9934-4467-9A82-9F99D7D54381}"/>
              </a:ext>
            </a:extLst>
          </p:cNvPr>
          <p:cNvSpPr/>
          <p:nvPr/>
        </p:nvSpPr>
        <p:spPr>
          <a:xfrm>
            <a:off x="3275056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04E4ACB-7F2C-400F-9650-A3888653684C}"/>
              </a:ext>
            </a:extLst>
          </p:cNvPr>
          <p:cNvSpPr/>
          <p:nvPr/>
        </p:nvSpPr>
        <p:spPr>
          <a:xfrm>
            <a:off x="4961721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CC7A34A-BF6E-44A5-9DF3-300A2E2ED8E0}"/>
              </a:ext>
            </a:extLst>
          </p:cNvPr>
          <p:cNvSpPr/>
          <p:nvPr/>
        </p:nvSpPr>
        <p:spPr>
          <a:xfrm>
            <a:off x="6238875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49E1BBC-AE05-424F-9D4E-CF57F2C9DB71}"/>
              </a:ext>
            </a:extLst>
          </p:cNvPr>
          <p:cNvSpPr/>
          <p:nvPr/>
        </p:nvSpPr>
        <p:spPr>
          <a:xfrm>
            <a:off x="381952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41E9C65-8D27-43E0-A39D-05B48825AEF3}"/>
              </a:ext>
            </a:extLst>
          </p:cNvPr>
          <p:cNvSpPr/>
          <p:nvPr/>
        </p:nvSpPr>
        <p:spPr>
          <a:xfrm>
            <a:off x="3819524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A9307BA-10BD-4BA9-BA3F-0027D628DC96}"/>
              </a:ext>
            </a:extLst>
          </p:cNvPr>
          <p:cNvSpPr/>
          <p:nvPr/>
        </p:nvSpPr>
        <p:spPr>
          <a:xfrm>
            <a:off x="4370258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9358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30753216-9448-4224-8DB3-58E6A5C576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483519"/>
              </p:ext>
            </p:extLst>
          </p:nvPr>
        </p:nvGraphicFramePr>
        <p:xfrm>
          <a:off x="1493744" y="1333500"/>
          <a:ext cx="7739208" cy="4040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870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C7AF3BE5-6D05-40DB-8680-80E54C8E3F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693787"/>
              </p:ext>
            </p:extLst>
          </p:nvPr>
        </p:nvGraphicFramePr>
        <p:xfrm>
          <a:off x="2875261" y="1931251"/>
          <a:ext cx="5865744" cy="2724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22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3A7FFA0D-B30A-4601-9337-6264653E77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8649452"/>
              </p:ext>
            </p:extLst>
          </p:nvPr>
        </p:nvGraphicFramePr>
        <p:xfrm>
          <a:off x="1862631" y="1320800"/>
          <a:ext cx="7573718" cy="4035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287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2655B7ED-E100-4513-B61D-97F53A5796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9043613"/>
              </p:ext>
            </p:extLst>
          </p:nvPr>
        </p:nvGraphicFramePr>
        <p:xfrm>
          <a:off x="1641655" y="1206500"/>
          <a:ext cx="8479724" cy="4108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223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9C9D9EF-60ED-473B-A268-FC1A15AC47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6" t="26455" r="9625" b="29947"/>
          <a:stretch/>
        </p:blipFill>
        <p:spPr>
          <a:xfrm>
            <a:off x="2283401" y="-1601822"/>
            <a:ext cx="7818120" cy="592107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B7E164F-7CCA-4175-8829-BB727EEDC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245296"/>
              </p:ext>
            </p:extLst>
          </p:nvPr>
        </p:nvGraphicFramePr>
        <p:xfrm>
          <a:off x="2283401" y="4333768"/>
          <a:ext cx="7818120" cy="2501265"/>
        </p:xfrm>
        <a:graphic>
          <a:graphicData uri="http://schemas.openxmlformats.org/drawingml/2006/table">
            <a:tbl>
              <a:tblPr/>
              <a:tblGrid>
                <a:gridCol w="274320">
                  <a:extLst>
                    <a:ext uri="{9D8B030D-6E8A-4147-A177-3AD203B41FA5}">
                      <a16:colId xmlns:a16="http://schemas.microsoft.com/office/drawing/2014/main" val="241635550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128356577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523518329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22424532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6462026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4345615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832916271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72085385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1929598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8009986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31074292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689559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Kaizuka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Ohorikoen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88792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Hakozakikyudaimae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Akasaka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Umebayashi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047229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Hakozakimiyamae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Higashihie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Noke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41684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Maidashikyudaibyoinmae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Meinohama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Kamo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97974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Chiyokenchouguchi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Nishijin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Jiromaru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27081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Gofukumachi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Fujisaki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Hashimoto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42407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Fukuokakuoko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Muromi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Ropponmatsu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99608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Nakasukawabata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Tenjinminami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Befu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628833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Watanabedori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16637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Tennjin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Kanayama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613450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Yakuinodori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Nanakuma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461477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Tojinmachi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Sakura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z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414126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3824B99-7BED-48AE-B539-D58FF308E4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152996"/>
              </p:ext>
            </p:extLst>
          </p:nvPr>
        </p:nvGraphicFramePr>
        <p:xfrm>
          <a:off x="8278024" y="2185654"/>
          <a:ext cx="1823497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911">
                  <a:extLst>
                    <a:ext uri="{9D8B030D-6E8A-4147-A177-3AD203B41FA5}">
                      <a16:colId xmlns:a16="http://schemas.microsoft.com/office/drawing/2014/main" val="4075583120"/>
                    </a:ext>
                  </a:extLst>
                </a:gridCol>
                <a:gridCol w="1211586">
                  <a:extLst>
                    <a:ext uri="{9D8B030D-6E8A-4147-A177-3AD203B41FA5}">
                      <a16:colId xmlns:a16="http://schemas.microsoft.com/office/drawing/2014/main" val="2812472574"/>
                    </a:ext>
                  </a:extLst>
                </a:gridCol>
              </a:tblGrid>
              <a:tr h="28297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Legend</a:t>
                      </a:r>
                      <a:endParaRPr lang="en-US" sz="14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374115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Subway</a:t>
                      </a:r>
                      <a:r>
                        <a:rPr lang="en-US" altLang="zh-CN" sz="12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Station</a:t>
                      </a:r>
                      <a:endParaRPr lang="en-US" sz="12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721520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41138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702252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07859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r>
                        <a:rPr lang="en-US" sz="12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Line</a:t>
                      </a:r>
                      <a:endParaRPr lang="en-US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290160"/>
                  </a:ext>
                </a:extLst>
              </a:tr>
            </a:tbl>
          </a:graphicData>
        </a:graphic>
      </p:graphicFrame>
      <p:sp>
        <p:nvSpPr>
          <p:cNvPr id="11" name="椭圆 10">
            <a:extLst>
              <a:ext uri="{FF2B5EF4-FFF2-40B4-BE49-F238E27FC236}">
                <a16:creationId xmlns:a16="http://schemas.microsoft.com/office/drawing/2014/main" id="{04683C46-8EF8-4056-B446-C43105A9E666}"/>
              </a:ext>
            </a:extLst>
          </p:cNvPr>
          <p:cNvSpPr/>
          <p:nvPr/>
        </p:nvSpPr>
        <p:spPr>
          <a:xfrm>
            <a:off x="8481902" y="2597403"/>
            <a:ext cx="125128" cy="1251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3CCEB6E-D1BE-4229-8F9E-4726B280DDBE}"/>
              </a:ext>
            </a:extLst>
          </p:cNvPr>
          <p:cNvCxnSpPr/>
          <p:nvPr/>
        </p:nvCxnSpPr>
        <p:spPr>
          <a:xfrm>
            <a:off x="8396829" y="3025699"/>
            <a:ext cx="2952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4734172A-AAF7-4A21-A359-26A052AAE0F9}"/>
              </a:ext>
            </a:extLst>
          </p:cNvPr>
          <p:cNvSpPr/>
          <p:nvPr/>
        </p:nvSpPr>
        <p:spPr>
          <a:xfrm>
            <a:off x="8422618" y="4062202"/>
            <a:ext cx="254020" cy="114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CBD4229-2959-4EB4-8430-42D23AA58B9E}"/>
              </a:ext>
            </a:extLst>
          </p:cNvPr>
          <p:cNvCxnSpPr/>
          <p:nvPr/>
        </p:nvCxnSpPr>
        <p:spPr>
          <a:xfrm>
            <a:off x="8415171" y="3398717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F8A591D-C88F-435E-9902-0D52FD074AA3}"/>
              </a:ext>
            </a:extLst>
          </p:cNvPr>
          <p:cNvCxnSpPr/>
          <p:nvPr/>
        </p:nvCxnSpPr>
        <p:spPr>
          <a:xfrm>
            <a:off x="8415172" y="3759035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90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71303BF-7FE2-473D-960D-4F26FD7DF547}"/>
              </a:ext>
            </a:extLst>
          </p:cNvPr>
          <p:cNvGrpSpPr/>
          <p:nvPr/>
        </p:nvGrpSpPr>
        <p:grpSpPr>
          <a:xfrm>
            <a:off x="3273136" y="1233478"/>
            <a:ext cx="4033597" cy="4084018"/>
            <a:chOff x="1989667" y="704005"/>
            <a:chExt cx="5317066" cy="53835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D272A49-C019-480D-9DEC-877EE3E12584}"/>
                </a:ext>
              </a:extLst>
            </p:cNvPr>
            <p:cNvGrpSpPr/>
            <p:nvPr/>
          </p:nvGrpSpPr>
          <p:grpSpPr>
            <a:xfrm>
              <a:off x="1989667" y="704005"/>
              <a:ext cx="5317066" cy="5383530"/>
              <a:chOff x="1989667" y="704005"/>
              <a:chExt cx="5317066" cy="538353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BAA52AE1-B585-4CE0-8660-1A0C8A8951D0}"/>
                  </a:ext>
                </a:extLst>
              </p:cNvPr>
              <p:cNvGrpSpPr/>
              <p:nvPr/>
            </p:nvGrpSpPr>
            <p:grpSpPr>
              <a:xfrm>
                <a:off x="1989667" y="704005"/>
                <a:ext cx="5317066" cy="5383530"/>
                <a:chOff x="1989667" y="704005"/>
                <a:chExt cx="5317066" cy="5383530"/>
              </a:xfrm>
            </p:grpSpPr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2B12A9A5-CF1D-435E-A8BB-0DD557A8EF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grayscl/>
                </a:blip>
                <a:srcRect l="24149" t="14937" r="28586" b="7099"/>
                <a:stretch/>
              </p:blipFill>
              <p:spPr>
                <a:xfrm>
                  <a:off x="1989667" y="704005"/>
                  <a:ext cx="5317066" cy="538353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10" name="直接箭头连接符 9">
                  <a:extLst>
                    <a:ext uri="{FF2B5EF4-FFF2-40B4-BE49-F238E27FC236}">
                      <a16:creationId xmlns:a16="http://schemas.microsoft.com/office/drawing/2014/main" id="{CAA86F35-CD44-4EBF-A75D-A3BBCAE10166}"/>
                    </a:ext>
                  </a:extLst>
                </p:cNvPr>
                <p:cNvCxnSpPr/>
                <p:nvPr/>
              </p:nvCxnSpPr>
              <p:spPr>
                <a:xfrm flipH="1" flipV="1">
                  <a:off x="2853268" y="2819401"/>
                  <a:ext cx="1731432" cy="516466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AF08D385-1ADA-4A95-8E89-867866545158}"/>
                    </a:ext>
                  </a:extLst>
                </p:cNvPr>
                <p:cNvSpPr txBox="1"/>
                <p:nvPr/>
              </p:nvSpPr>
              <p:spPr>
                <a:xfrm rot="1041888">
                  <a:off x="3553009" y="2745202"/>
                  <a:ext cx="601447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800m</a:t>
                  </a:r>
                </a:p>
              </p:txBody>
            </p:sp>
          </p:grpSp>
          <p:pic>
            <p:nvPicPr>
              <p:cNvPr id="8" name="Picture 2" descr="https://encrypted-tbn2.gstatic.com/images?q=tbn:ANd9GcQjiAL0csEBGJ9Y1jLV5gGfG3U0B_zfooUDbRENFC-GUlfpoT03">
                <a:extLst>
                  <a:ext uri="{FF2B5EF4-FFF2-40B4-BE49-F238E27FC236}">
                    <a16:creationId xmlns:a16="http://schemas.microsoft.com/office/drawing/2014/main" id="{1810FEDC-93C7-4CB6-9C00-25596F16AE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794" r="7589" b="3993"/>
              <a:stretch/>
            </p:blipFill>
            <p:spPr bwMode="auto">
              <a:xfrm>
                <a:off x="6180991" y="885522"/>
                <a:ext cx="499082" cy="6959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2C5F716-EA53-4412-9D72-2AAD11AC2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2746139" y="5746158"/>
              <a:ext cx="4232837" cy="3413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D5977A73-3F4E-4B86-9FA0-C393AC96E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503008"/>
              </p:ext>
            </p:extLst>
          </p:nvPr>
        </p:nvGraphicFramePr>
        <p:xfrm>
          <a:off x="7306733" y="1233478"/>
          <a:ext cx="2930954" cy="40840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5477">
                  <a:extLst>
                    <a:ext uri="{9D8B030D-6E8A-4147-A177-3AD203B41FA5}">
                      <a16:colId xmlns:a16="http://schemas.microsoft.com/office/drawing/2014/main" val="3918497649"/>
                    </a:ext>
                  </a:extLst>
                </a:gridCol>
                <a:gridCol w="1465477">
                  <a:extLst>
                    <a:ext uri="{9D8B030D-6E8A-4147-A177-3AD203B41FA5}">
                      <a16:colId xmlns:a16="http://schemas.microsoft.com/office/drawing/2014/main" val="225309014"/>
                    </a:ext>
                  </a:extLst>
                </a:gridCol>
              </a:tblGrid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Year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2008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2270081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Station No.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11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7929350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Transit ridership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108429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72599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Population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28797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2569921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Total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6854646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707253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Office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2100025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3337206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Government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197787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279783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430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81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DD77365-AAA3-4275-9C6C-8131E4314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290374"/>
              </p:ext>
            </p:extLst>
          </p:nvPr>
        </p:nvGraphicFramePr>
        <p:xfrm>
          <a:off x="1403636" y="1539240"/>
          <a:ext cx="4106295" cy="336350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561939">
                  <a:extLst>
                    <a:ext uri="{9D8B030D-6E8A-4147-A177-3AD203B41FA5}">
                      <a16:colId xmlns:a16="http://schemas.microsoft.com/office/drawing/2014/main" val="403596768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1502329652"/>
                    </a:ext>
                  </a:extLst>
                </a:gridCol>
                <a:gridCol w="704636">
                  <a:extLst>
                    <a:ext uri="{9D8B030D-6E8A-4147-A177-3AD203B41FA5}">
                      <a16:colId xmlns:a16="http://schemas.microsoft.com/office/drawing/2014/main" val="2788639403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322912401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402298047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3321126095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598504973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580704379"/>
                    </a:ext>
                  </a:extLst>
                </a:gridCol>
                <a:gridCol w="301752">
                  <a:extLst>
                    <a:ext uri="{9D8B030D-6E8A-4147-A177-3AD203B41FA5}">
                      <a16:colId xmlns:a16="http://schemas.microsoft.com/office/drawing/2014/main" val="3958643195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Transit ridership on 2010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51150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107642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7116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7116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301359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90109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2.77%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6667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6667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6.32%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294725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Hub-scale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5655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5655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1.26%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361091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36664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0.69%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5609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1.94%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7162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34578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5324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5324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7.57%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66857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33055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5292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5292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3.58%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610919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30874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4.16%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4.03%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070322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Large-scale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4771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4771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6643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22652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4.31%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4617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4617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2.12%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9294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22090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4117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4117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6.64%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943404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16815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1.32%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4052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4052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3.62%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42233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14464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4.49%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3790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5.35%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646018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14247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3.12%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8.04%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46013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13119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1.63%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3471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4.89%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330915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12888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5.47%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152425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11419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0.90%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2998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2998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3464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11289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4.91%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2327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6.58%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6455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10285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2.25%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1619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61546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9269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6.08%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Small-scale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246824"/>
                  </a:ext>
                </a:extLst>
              </a:tr>
              <a:tr h="152173"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Medium-scale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469723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18BFB8D-7DC1-4824-9F06-93F07415E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3272"/>
              </p:ext>
            </p:extLst>
          </p:nvPr>
        </p:nvGraphicFramePr>
        <p:xfrm>
          <a:off x="3635411" y="4973860"/>
          <a:ext cx="1874520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1208">
                  <a:extLst>
                    <a:ext uri="{9D8B030D-6E8A-4147-A177-3AD203B41FA5}">
                      <a16:colId xmlns:a16="http://schemas.microsoft.com/office/drawing/2014/main" val="210297094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1217244906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3105321433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250063245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4121508892"/>
                    </a:ext>
                  </a:extLst>
                </a:gridCol>
              </a:tblGrid>
              <a:tr h="1113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Growth rate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258475945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0-2.5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43011897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2.5-4.5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8854416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4.5-6.0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98812374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6.0-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92377084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7C0E86B-D547-4735-867B-929F70D65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034420"/>
              </p:ext>
            </p:extLst>
          </p:nvPr>
        </p:nvGraphicFramePr>
        <p:xfrm>
          <a:off x="1403636" y="4973860"/>
          <a:ext cx="1879601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4933">
                  <a:extLst>
                    <a:ext uri="{9D8B030D-6E8A-4147-A177-3AD203B41FA5}">
                      <a16:colId xmlns:a16="http://schemas.microsoft.com/office/drawing/2014/main" val="423727991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30228892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4118407101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268175649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2810566788"/>
                    </a:ext>
                  </a:extLst>
                </a:gridCol>
              </a:tblGrid>
              <a:tr h="167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Transit ridership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41202787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Hub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309582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Large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198295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Medium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916999108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Small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420202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2481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8353EE0-0631-4D9A-8A2E-8D66EEDC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374" y="793999"/>
            <a:ext cx="6671251" cy="5270001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6A877EF6-D43E-4CC0-B1D9-7210D8C10C0B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69929BD-EEB9-4DDD-BD69-594FA9A93FFF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EADF022-3A86-4E7D-A607-FB0E0C0C3384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2A9E7CB-13D7-4FFA-9BBE-9672A7DB9107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C7E5AD9-7035-4266-87F9-BCD4234E541A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597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9306</TotalTime>
  <Words>1684</Words>
  <Application>Microsoft Office PowerPoint</Application>
  <PresentationFormat>宽屏</PresentationFormat>
  <Paragraphs>1064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MS Gothic</vt:lpstr>
      <vt:lpstr>MS Mincho</vt:lpstr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Qi</dc:creator>
  <cp:lastModifiedBy>Qi Chen</cp:lastModifiedBy>
  <cp:revision>65</cp:revision>
  <dcterms:created xsi:type="dcterms:W3CDTF">2018-05-23T14:37:16Z</dcterms:created>
  <dcterms:modified xsi:type="dcterms:W3CDTF">2018-12-11T14:59:41Z</dcterms:modified>
</cp:coreProperties>
</file>

<file path=docProps/thumbnail.jpeg>
</file>